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8" r:id="rId2"/>
    <p:sldId id="260" r:id="rId3"/>
    <p:sldId id="259" r:id="rId4"/>
    <p:sldId id="311" r:id="rId5"/>
    <p:sldId id="296" r:id="rId6"/>
    <p:sldId id="312" r:id="rId7"/>
    <p:sldId id="317" r:id="rId8"/>
    <p:sldId id="314" r:id="rId9"/>
    <p:sldId id="315" r:id="rId10"/>
    <p:sldId id="268" r:id="rId11"/>
    <p:sldId id="270" r:id="rId12"/>
    <p:sldId id="271" r:id="rId13"/>
    <p:sldId id="272" r:id="rId14"/>
    <p:sldId id="275" r:id="rId15"/>
    <p:sldId id="274"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AA6F4"/>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58DAB8-95A0-DA54-5257-71CB10C9B380}" v="35" dt="2022-07-05T09:52:17.044"/>
    <p1510:client id="{40A98BD8-036E-3C0C-28C5-55756531AAA8}" v="121" dt="2022-07-04T08:51:25.0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5" d="100"/>
          <a:sy n="75" d="100"/>
        </p:scale>
        <p:origin x="1950" y="8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7E045-548E-4005-9125-5E5FA1A38905}" type="datetimeFigureOut">
              <a:rPr lang="en-GB" smtClean="0"/>
              <a:t>13/06/2024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0A8A8-38E4-4728-ABA9-AB956437CE0A}" type="slidenum">
              <a:rPr lang="en-GB" smtClean="0"/>
              <a:t>‹#›</a:t>
            </a:fld>
            <a:endParaRPr lang="en-GB"/>
          </a:p>
        </p:txBody>
      </p:sp>
    </p:spTree>
    <p:extLst>
      <p:ext uri="{BB962C8B-B14F-4D97-AF65-F5344CB8AC3E}">
        <p14:creationId xmlns:p14="http://schemas.microsoft.com/office/powerpoint/2010/main" val="2061680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everyone</a:t>
            </a:r>
            <a:r>
              <a:rPr lang="en-GB" baseline="0" dirty="0"/>
              <a:t> and welcome to today’s session on Retrieval Practise. The aims of this session is to understand how we should structure retrieval practise to maximise long term memory and when we should use retrieval practise.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810FC-65F1-4351-8D66-38B589C8AF0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8685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5D6F27C-5F02-427C-AFB6-CD31E9A6C357}" type="slidenum">
              <a:rPr lang="en-GB" smtClean="0">
                <a:solidFill>
                  <a:prstClr val="black"/>
                </a:solidFill>
              </a:rPr>
              <a:pPr/>
              <a:t>11</a:t>
            </a:fld>
            <a:endParaRPr lang="en-GB">
              <a:solidFill>
                <a:prstClr val="black"/>
              </a:solidFill>
            </a:endParaRPr>
          </a:p>
        </p:txBody>
      </p:sp>
    </p:spTree>
    <p:extLst>
      <p:ext uri="{BB962C8B-B14F-4D97-AF65-F5344CB8AC3E}">
        <p14:creationId xmlns:p14="http://schemas.microsoft.com/office/powerpoint/2010/main" val="2545299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www.bbc.co.uk</a:t>
            </a:r>
            <a:r>
              <a:rPr lang="en-US" dirty="0"/>
              <a:t>/sounds/play/m000gvd3</a:t>
            </a:r>
          </a:p>
          <a:p>
            <a:endParaRPr lang="en-US" dirty="0"/>
          </a:p>
        </p:txBody>
      </p:sp>
      <p:sp>
        <p:nvSpPr>
          <p:cNvPr id="4" name="Slide Number Placeholder 3"/>
          <p:cNvSpPr>
            <a:spLocks noGrp="1"/>
          </p:cNvSpPr>
          <p:nvPr>
            <p:ph type="sldNum" sz="quarter" idx="10"/>
          </p:nvPr>
        </p:nvSpPr>
        <p:spPr/>
        <p:txBody>
          <a:bodyPr/>
          <a:lstStyle/>
          <a:p>
            <a:fld id="{9862FEC9-FA88-4356-BAD4-9CA698613C76}" type="slidenum">
              <a:rPr lang="en-GB" smtClean="0"/>
              <a:t>18</a:t>
            </a:fld>
            <a:endParaRPr lang="en-GB"/>
          </a:p>
        </p:txBody>
      </p:sp>
    </p:spTree>
    <p:extLst>
      <p:ext uri="{BB962C8B-B14F-4D97-AF65-F5344CB8AC3E}">
        <p14:creationId xmlns:p14="http://schemas.microsoft.com/office/powerpoint/2010/main" val="322703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mixergy.com</a:t>
            </a:r>
            <a:r>
              <a:rPr lang="en-US" dirty="0"/>
              <a:t>/interviews/baileys-blossoms-with-</a:t>
            </a:r>
            <a:r>
              <a:rPr lang="en-US" dirty="0" err="1"/>
              <a:t>erin</a:t>
            </a:r>
            <a:r>
              <a:rPr lang="en-US" dirty="0"/>
              <a:t>-</a:t>
            </a:r>
            <a:r>
              <a:rPr lang="en-US" dirty="0" err="1"/>
              <a:t>hooley</a:t>
            </a:r>
            <a:r>
              <a:rPr lang="en-US" dirty="0"/>
              <a:t>/</a:t>
            </a:r>
          </a:p>
        </p:txBody>
      </p:sp>
      <p:sp>
        <p:nvSpPr>
          <p:cNvPr id="4" name="Slide Number Placeholder 3"/>
          <p:cNvSpPr>
            <a:spLocks noGrp="1"/>
          </p:cNvSpPr>
          <p:nvPr>
            <p:ph type="sldNum" sz="quarter" idx="10"/>
          </p:nvPr>
        </p:nvSpPr>
        <p:spPr/>
        <p:txBody>
          <a:bodyPr/>
          <a:lstStyle/>
          <a:p>
            <a:fld id="{4D58C153-F602-864A-9CA8-CDBF64F56211}" type="slidenum">
              <a:rPr lang="en-US" smtClean="0"/>
              <a:t>20</a:t>
            </a:fld>
            <a:endParaRPr lang="en-US"/>
          </a:p>
        </p:txBody>
      </p:sp>
    </p:spTree>
    <p:extLst>
      <p:ext uri="{BB962C8B-B14F-4D97-AF65-F5344CB8AC3E}">
        <p14:creationId xmlns:p14="http://schemas.microsoft.com/office/powerpoint/2010/main" val="217632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mixergy.com</a:t>
            </a:r>
            <a:r>
              <a:rPr lang="en-US" dirty="0"/>
              <a:t>/interviews/baileys-blossoms-with-</a:t>
            </a:r>
            <a:r>
              <a:rPr lang="en-US" dirty="0" err="1"/>
              <a:t>erin</a:t>
            </a:r>
            <a:r>
              <a:rPr lang="en-US" dirty="0"/>
              <a:t>-</a:t>
            </a:r>
            <a:r>
              <a:rPr lang="en-US" dirty="0" err="1"/>
              <a:t>hooley</a:t>
            </a:r>
            <a:r>
              <a:rPr lang="en-US" dirty="0"/>
              <a:t>/</a:t>
            </a:r>
          </a:p>
        </p:txBody>
      </p:sp>
      <p:sp>
        <p:nvSpPr>
          <p:cNvPr id="4" name="Slide Number Placeholder 3"/>
          <p:cNvSpPr>
            <a:spLocks noGrp="1"/>
          </p:cNvSpPr>
          <p:nvPr>
            <p:ph type="sldNum" sz="quarter" idx="10"/>
          </p:nvPr>
        </p:nvSpPr>
        <p:spPr/>
        <p:txBody>
          <a:bodyPr/>
          <a:lstStyle/>
          <a:p>
            <a:fld id="{4D58C153-F602-864A-9CA8-CDBF64F56211}" type="slidenum">
              <a:rPr lang="en-US" smtClean="0"/>
              <a:t>21</a:t>
            </a:fld>
            <a:endParaRPr lang="en-US"/>
          </a:p>
        </p:txBody>
      </p:sp>
    </p:spTree>
    <p:extLst>
      <p:ext uri="{BB962C8B-B14F-4D97-AF65-F5344CB8AC3E}">
        <p14:creationId xmlns:p14="http://schemas.microsoft.com/office/powerpoint/2010/main" val="3821244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sz="1800" b="1" dirty="0"/>
              <a:t>Please</a:t>
            </a:r>
            <a:r>
              <a:rPr lang="en-GB" sz="1800" b="1" baseline="0" dirty="0"/>
              <a:t> note – Taken from </a:t>
            </a:r>
            <a:r>
              <a:rPr lang="en-GB" sz="1800" b="1" dirty="0"/>
              <a:t>Prendergast School</a:t>
            </a:r>
          </a:p>
          <a:p>
            <a:endParaRPr lang="en-GB" sz="1800" dirty="0"/>
          </a:p>
          <a:p>
            <a:endParaRPr lang="en-GB" sz="1800" dirty="0"/>
          </a:p>
          <a:p>
            <a:r>
              <a:rPr lang="en-GB" sz="1800" dirty="0"/>
              <a:t>These features will include:</a:t>
            </a:r>
          </a:p>
          <a:p>
            <a:pPr lvl="1"/>
            <a:r>
              <a:rPr lang="en-GB" sz="1800" dirty="0"/>
              <a:t>Purpose (profit or non-profit)</a:t>
            </a:r>
          </a:p>
          <a:p>
            <a:pPr lvl="1"/>
            <a:r>
              <a:rPr lang="en-GB" sz="1800" dirty="0"/>
              <a:t>Sector (primary, secondary, tertiary or quaternary)</a:t>
            </a:r>
          </a:p>
          <a:p>
            <a:pPr lvl="1"/>
            <a:r>
              <a:rPr lang="en-GB" sz="1800" dirty="0"/>
              <a:t>Scope of activities (local, regional, national, international)</a:t>
            </a:r>
          </a:p>
          <a:p>
            <a:pPr lvl="1"/>
            <a:r>
              <a:rPr lang="en-GB" sz="1800" dirty="0"/>
              <a:t>Size of the business (employees, number of countries they operate or sell in)</a:t>
            </a:r>
          </a:p>
          <a:p>
            <a:pPr lvl="1"/>
            <a:r>
              <a:rPr lang="en-GB" sz="1800" dirty="0"/>
              <a:t>Aims of the business/mission statement</a:t>
            </a:r>
          </a:p>
          <a:p>
            <a:pPr lvl="1"/>
            <a:r>
              <a:rPr lang="en-GB" sz="1800" dirty="0"/>
              <a:t>Type of ownership (sole trader, partnership, private limited company, public limited company, franchise, co-operative, charity, Government department…)</a:t>
            </a:r>
          </a:p>
          <a:p>
            <a:pPr lvl="1"/>
            <a:r>
              <a:rPr lang="en-GB" sz="1800" dirty="0"/>
              <a:t>Sales (revenue) figures/profit</a:t>
            </a:r>
          </a:p>
          <a:p>
            <a:pPr lvl="1"/>
            <a:endParaRPr lang="en-GB" sz="1800" dirty="0"/>
          </a:p>
          <a:p>
            <a:endParaRPr lang="en-US" dirty="0"/>
          </a:p>
        </p:txBody>
      </p:sp>
      <p:sp>
        <p:nvSpPr>
          <p:cNvPr id="4" name="Slide Number Placeholder 3"/>
          <p:cNvSpPr>
            <a:spLocks noGrp="1"/>
          </p:cNvSpPr>
          <p:nvPr>
            <p:ph type="sldNum" sz="quarter" idx="10"/>
          </p:nvPr>
        </p:nvSpPr>
        <p:spPr/>
        <p:txBody>
          <a:bodyPr/>
          <a:lstStyle/>
          <a:p>
            <a:fld id="{9862FEC9-FA88-4356-BAD4-9CA698613C76}" type="slidenum">
              <a:rPr lang="en-GB" smtClean="0"/>
              <a:t>28</a:t>
            </a:fld>
            <a:endParaRPr lang="en-GB"/>
          </a:p>
        </p:txBody>
      </p:sp>
    </p:spTree>
    <p:extLst>
      <p:ext uri="{BB962C8B-B14F-4D97-AF65-F5344CB8AC3E}">
        <p14:creationId xmlns:p14="http://schemas.microsoft.com/office/powerpoint/2010/main" val="2839462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42111451-8572-4C65-A28A-ED9A29697342}"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36843551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78637083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57981381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2111451-8572-4C65-A28A-ED9A29697342}"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49920342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111451-8572-4C65-A28A-ED9A29697342}" type="datetimeFigureOut">
              <a:rPr lang="en-GB" smtClean="0"/>
              <a:t>13/06/2024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02875175"/>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2111451-8572-4C65-A28A-ED9A29697342}" type="datetimeFigureOut">
              <a:rPr lang="en-GB" smtClean="0"/>
              <a:t>13/06/2024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890056207"/>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2111451-8572-4C65-A28A-ED9A29697342}" type="datetimeFigureOut">
              <a:rPr lang="en-GB" smtClean="0"/>
              <a:t>13/06/2024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106156937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42111451-8572-4C65-A28A-ED9A29697342}" type="datetimeFigureOut">
              <a:rPr lang="en-GB" smtClean="0"/>
              <a:t>13/06/2024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866231168"/>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111451-8572-4C65-A28A-ED9A29697342}" type="datetimeFigureOut">
              <a:rPr lang="en-GB" smtClean="0"/>
              <a:t>13/06/2024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252599770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13/06/2024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797907226"/>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111451-8572-4C65-A28A-ED9A29697342}" type="datetimeFigureOut">
              <a:rPr lang="en-GB" smtClean="0"/>
              <a:t>13/06/2024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E54A7B-8D8C-4635-ADA1-1E7B8226F6C3}" type="slidenum">
              <a:rPr lang="en-GB" smtClean="0"/>
              <a:t>‹#›</a:t>
            </a:fld>
            <a:endParaRPr lang="en-GB"/>
          </a:p>
        </p:txBody>
      </p:sp>
    </p:spTree>
    <p:extLst>
      <p:ext uri="{BB962C8B-B14F-4D97-AF65-F5344CB8AC3E}">
        <p14:creationId xmlns:p14="http://schemas.microsoft.com/office/powerpoint/2010/main" val="314650328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11451-8572-4C65-A28A-ED9A29697342}" type="datetimeFigureOut">
              <a:rPr lang="en-GB" smtClean="0"/>
              <a:t>13/06/2024</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E54A7B-8D8C-4635-ADA1-1E7B8226F6C3}" type="slidenum">
              <a:rPr lang="en-GB" smtClean="0"/>
              <a:t>‹#›</a:t>
            </a:fld>
            <a:endParaRPr lang="en-GB"/>
          </a:p>
        </p:txBody>
      </p:sp>
    </p:spTree>
    <p:extLst>
      <p:ext uri="{BB962C8B-B14F-4D97-AF65-F5344CB8AC3E}">
        <p14:creationId xmlns:p14="http://schemas.microsoft.com/office/powerpoint/2010/main" val="1520764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xStyles>
    <p:titleStyle>
      <a:lvl1pPr algn="ctr" defTabSz="914400" rtl="0" eaLnBrk="1" latinLnBrk="0" hangingPunct="1">
        <a:spcBef>
          <a:spcPct val="0"/>
        </a:spcBef>
        <a:buNone/>
        <a:defRPr sz="4400" kern="1200">
          <a:solidFill>
            <a:schemeClr val="tx1"/>
          </a:solidFill>
          <a:latin typeface="Bliss 2 Bold" panose="02000506030000020004"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Bliss 2 Regular" panose="02000506030000020004"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Regular" panose="02000506030000020004"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Regular" panose="02000506030000020004"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8" Type="http://schemas.openxmlformats.org/officeDocument/2006/relationships/hyperlink" Target="https://www.museumofbrands.com/wp-content/uploads/2019/10/MOB_Learning_Worksheet_GCSE_Business_Studies.pdf" TargetMode="External"/><Relationship Id="rId13" Type="http://schemas.openxmlformats.org/officeDocument/2006/relationships/hyperlink" Target="https://www.unifrog.org/student/subjects/keywords/business" TargetMode="External"/><Relationship Id="rId18" Type="http://schemas.openxmlformats.org/officeDocument/2006/relationships/hyperlink" Target="https://www.bbc.co.uk/sounds/play/m00081xf" TargetMode="External"/><Relationship Id="rId26" Type="http://schemas.openxmlformats.org/officeDocument/2006/relationships/image" Target="../media/image22.jpeg"/><Relationship Id="rId3" Type="http://schemas.openxmlformats.org/officeDocument/2006/relationships/hyperlink" Target="https://www.youtube.com/watch?v=PB5krSvFAPY" TargetMode="External"/><Relationship Id="rId21" Type="http://schemas.openxmlformats.org/officeDocument/2006/relationships/hyperlink" Target="https://www.my5.tv/inside-aldi-britain-s-biggest-budget-supermarket/season-1/inside-aldi-britain-s-biggest-budget-supermarket" TargetMode="External"/><Relationship Id="rId7" Type="http://schemas.openxmlformats.org/officeDocument/2006/relationships/hyperlink" Target="https://mixergy.com/interviews/baileys-blossoms-with-erin-hooley/" TargetMode="External"/><Relationship Id="rId12" Type="http://schemas.openxmlformats.org/officeDocument/2006/relationships/hyperlink" Target="https://podcasts.apple.com/us/podcast/money-talks-peak-car/id420929545?i=1000472927807" TargetMode="External"/><Relationship Id="rId17" Type="http://schemas.openxmlformats.org/officeDocument/2006/relationships/hyperlink" Target="https://www.bbc.co.uk/sounds/play/m000gvd3" TargetMode="External"/><Relationship Id="rId25"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hyperlink" Target="https://www.ted.com/talks/gaby_barrios_why_gender_based_marketing_is_bad_for_business" TargetMode="External"/><Relationship Id="rId20" Type="http://schemas.openxmlformats.org/officeDocument/2006/relationships/hyperlink" Target="https://www.bbc.co.uk/sounds/play/b09hw51n" TargetMode="External"/><Relationship Id="rId1" Type="http://schemas.openxmlformats.org/officeDocument/2006/relationships/slideLayout" Target="../slideLayouts/slideLayout7.xml"/><Relationship Id="rId6" Type="http://schemas.openxmlformats.org/officeDocument/2006/relationships/hyperlink" Target="https://www.futurelearn.com/courses/digital-skills-retail" TargetMode="External"/><Relationship Id="rId11" Type="http://schemas.openxmlformats.org/officeDocument/2006/relationships/hyperlink" Target="https://player.fm/series/ft-news-in-focus/uk-high-streets-in-crisis" TargetMode="External"/><Relationship Id="rId24" Type="http://schemas.openxmlformats.org/officeDocument/2006/relationships/image" Target="../media/image20.png"/><Relationship Id="rId5" Type="http://schemas.openxmlformats.org/officeDocument/2006/relationships/hyperlink" Target="https://www.futurelearn.com/courses/global-prosperity" TargetMode="External"/><Relationship Id="rId15" Type="http://schemas.openxmlformats.org/officeDocument/2006/relationships/hyperlink" Target="https://www.ted.com/talks/larry_page_where_s_google_going_next" TargetMode="External"/><Relationship Id="rId23" Type="http://schemas.openxmlformats.org/officeDocument/2006/relationships/image" Target="../media/image19.png"/><Relationship Id="rId10" Type="http://schemas.openxmlformats.org/officeDocument/2006/relationships/hyperlink" Target="https://www.bbc.co.uk/news/business" TargetMode="External"/><Relationship Id="rId19" Type="http://schemas.openxmlformats.org/officeDocument/2006/relationships/hyperlink" Target="https://www.bbc.co.uk/sounds/play/b08q767t" TargetMode="External"/><Relationship Id="rId4" Type="http://schemas.openxmlformats.org/officeDocument/2006/relationships/hyperlink" Target="https://player.fm/series/series-2342396/marc-randolph-ceo-of-netflix-co-founder-serial-entrepreneur" TargetMode="External"/><Relationship Id="rId9" Type="http://schemas.openxmlformats.org/officeDocument/2006/relationships/hyperlink" Target="https://www.museumofbrands.com/wp-content/uploads/2019/10/MOB_Learning_Worksheet_GCSE_Manufacturing.pdf" TargetMode="External"/><Relationship Id="rId14" Type="http://schemas.openxmlformats.org/officeDocument/2006/relationships/hyperlink" Target="https://www.ted.com/talks/bill_gross_the_single_biggest_reason_why_start_ups_succeed" TargetMode="External"/><Relationship Id="rId22" Type="http://schemas.openxmlformats.org/officeDocument/2006/relationships/image" Target="../media/image18.jpeg"/><Relationship Id="rId27"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baileysblossoms.com/pages/about-u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baileysblossoms.com/pages/about-u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useumofbrands.com/wp-content/uploads/2019/10/MOB_Learning_Worksheet_GCSE_Manufacturing.pdf" TargetMode="External"/><Relationship Id="rId2" Type="http://schemas.openxmlformats.org/officeDocument/2006/relationships/hyperlink" Target="https://www.museumofbrands.com/wp-content/uploads/2019/10/MOB_Learning_Worksheet_GCSE_Business_Studies.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qualifications.pearson.com/content/dam/pdf/BTEC-Nationals/Business/2016/External-assessments/31463H_Unit_3_Jan_2021.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a:t>Applied Business Taster Session </a:t>
            </a:r>
          </a:p>
        </p:txBody>
      </p:sp>
      <p:sp>
        <p:nvSpPr>
          <p:cNvPr id="3" name="Content Placeholder 2"/>
          <p:cNvSpPr>
            <a:spLocks noGrp="1"/>
          </p:cNvSpPr>
          <p:nvPr>
            <p:ph idx="1"/>
          </p:nvPr>
        </p:nvSpPr>
        <p:spPr>
          <a:xfrm>
            <a:off x="609600" y="1331691"/>
            <a:ext cx="7242464" cy="2846609"/>
          </a:xfrm>
          <a:solidFill>
            <a:schemeClr val="accent3"/>
          </a:solidFill>
        </p:spPr>
        <p:txBody>
          <a:bodyPr>
            <a:normAutofit/>
          </a:bodyPr>
          <a:lstStyle/>
          <a:p>
            <a:pPr marL="0" indent="0">
              <a:buNone/>
            </a:pPr>
            <a:r>
              <a:rPr lang="en-GB" sz="2400" b="1" u="sng" dirty="0">
                <a:latin typeface="Bliss 2 Light" panose="02000506030000020004" pitchFamily="50" charset="0"/>
              </a:rPr>
              <a:t>Contents</a:t>
            </a:r>
            <a:endParaRPr lang="en-US" sz="2400" dirty="0">
              <a:latin typeface="Bliss 2 Light" panose="02000506030000020004" pitchFamily="50" charset="0"/>
            </a:endParaRPr>
          </a:p>
          <a:p>
            <a:r>
              <a:rPr lang="en-US" sz="2400" dirty="0">
                <a:latin typeface="Bliss 2 Light" panose="02000506030000020004" pitchFamily="50" charset="0"/>
              </a:rPr>
              <a:t>Breakdown of the course </a:t>
            </a:r>
          </a:p>
          <a:p>
            <a:r>
              <a:rPr lang="en-US" sz="2400" dirty="0">
                <a:latin typeface="Bliss 2 Light" panose="02000506030000020004" pitchFamily="50" charset="0"/>
              </a:rPr>
              <a:t>Skills you will develop</a:t>
            </a:r>
          </a:p>
          <a:p>
            <a:r>
              <a:rPr lang="en-US" sz="2400" dirty="0">
                <a:latin typeface="Bliss 2 Light" panose="02000506030000020004" pitchFamily="50" charset="0"/>
              </a:rPr>
              <a:t>Insight into the content which will be studied on this course</a:t>
            </a:r>
          </a:p>
          <a:p>
            <a:r>
              <a:rPr lang="en-US" sz="2400" dirty="0">
                <a:latin typeface="Bliss 2 Light" panose="02000506030000020004" pitchFamily="50" charset="0"/>
              </a:rPr>
              <a:t>Transition tasks and expectations </a:t>
            </a:r>
          </a:p>
        </p:txBody>
      </p:sp>
      <p:sp>
        <p:nvSpPr>
          <p:cNvPr id="4" name="Content Placeholder 2"/>
          <p:cNvSpPr txBox="1">
            <a:spLocks/>
          </p:cNvSpPr>
          <p:nvPr/>
        </p:nvSpPr>
        <p:spPr>
          <a:xfrm>
            <a:off x="609600" y="4406900"/>
            <a:ext cx="10972800" cy="2052638"/>
          </a:xfrm>
          <a:prstGeom prst="rect">
            <a:avLst/>
          </a:prstGeom>
          <a:solidFill>
            <a:srgbClr val="FF0066"/>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Bliss 2 Regular" panose="02000506030000020004" pitchFamily="50"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Bliss 2 Regular" panose="02000506030000020004" pitchFamily="50"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Bliss 2 Regular" panose="02000506030000020004" pitchFamily="50"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Bliss 2 Regular" panose="02000506030000020004" pitchFamily="50"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b="1" u="sng" dirty="0">
                <a:solidFill>
                  <a:schemeClr val="bg1"/>
                </a:solidFill>
                <a:latin typeface="Bliss 2 Light" panose="02000506030000020004" pitchFamily="50" charset="0"/>
              </a:rPr>
              <a:t>DO NOW: </a:t>
            </a:r>
          </a:p>
          <a:p>
            <a:pPr marL="0" indent="0">
              <a:buFont typeface="Arial" pitchFamily="34" charset="0"/>
              <a:buNone/>
            </a:pPr>
            <a:r>
              <a:rPr lang="en-US" dirty="0">
                <a:solidFill>
                  <a:schemeClr val="bg1"/>
                </a:solidFill>
                <a:latin typeface="Bliss 2 Light" panose="02000506030000020004" pitchFamily="50" charset="0"/>
              </a:rPr>
              <a:t>What do you hope to learn from studying Applied Business this year? How do you think this will help you </a:t>
            </a:r>
            <a:r>
              <a:rPr lang="en-US">
                <a:solidFill>
                  <a:schemeClr val="bg1"/>
                </a:solidFill>
                <a:latin typeface="Bliss 2 Light" panose="02000506030000020004" pitchFamily="50" charset="0"/>
              </a:rPr>
              <a:t>in future?</a:t>
            </a:r>
            <a:endParaRPr lang="en-US" dirty="0">
              <a:solidFill>
                <a:schemeClr val="bg1"/>
              </a:solidFill>
              <a:latin typeface="Bliss 2 Light" panose="02000506030000020004" pitchFamily="50" charset="0"/>
            </a:endParaRPr>
          </a:p>
        </p:txBody>
      </p:sp>
    </p:spTree>
    <p:extLst>
      <p:ext uri="{BB962C8B-B14F-4D97-AF65-F5344CB8AC3E}">
        <p14:creationId xmlns:p14="http://schemas.microsoft.com/office/powerpoint/2010/main" val="2152986209"/>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474" y="0"/>
            <a:ext cx="10972800" cy="1143000"/>
          </a:xfrm>
        </p:spPr>
        <p:txBody>
          <a:bodyPr/>
          <a:lstStyle/>
          <a:p>
            <a:r>
              <a:rPr lang="en-US" dirty="0"/>
              <a:t>Activity 1</a:t>
            </a:r>
          </a:p>
        </p:txBody>
      </p:sp>
      <p:sp>
        <p:nvSpPr>
          <p:cNvPr id="6" name="Rectangle 5"/>
          <p:cNvSpPr/>
          <p:nvPr/>
        </p:nvSpPr>
        <p:spPr>
          <a:xfrm>
            <a:off x="583474" y="1155519"/>
            <a:ext cx="10972800" cy="1744436"/>
          </a:xfrm>
          <a:prstGeom prst="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Research Amazon and answer the following questions with your partner:</a:t>
            </a:r>
          </a:p>
        </p:txBody>
      </p:sp>
      <p:sp>
        <p:nvSpPr>
          <p:cNvPr id="3" name="TextBox 2"/>
          <p:cNvSpPr txBox="1"/>
          <p:nvPr/>
        </p:nvSpPr>
        <p:spPr>
          <a:xfrm>
            <a:off x="583474" y="3108960"/>
            <a:ext cx="10972800" cy="2677656"/>
          </a:xfrm>
          <a:prstGeom prst="rect">
            <a:avLst/>
          </a:prstGeom>
          <a:noFill/>
        </p:spPr>
        <p:txBody>
          <a:bodyPr wrap="square" rtlCol="0">
            <a:spAutoFit/>
          </a:bodyPr>
          <a:lstStyle/>
          <a:p>
            <a:pPr marL="457200" indent="-457200">
              <a:buAutoNum type="arabicParenR"/>
            </a:pPr>
            <a:r>
              <a:rPr lang="en-GB" sz="2800" dirty="0"/>
              <a:t>Does Amazon perform better than its competition and what measure do you use to determine this?</a:t>
            </a:r>
          </a:p>
          <a:p>
            <a:pPr marL="457200" indent="-457200">
              <a:buAutoNum type="arabicParenR"/>
            </a:pPr>
            <a:r>
              <a:rPr lang="en-GB" sz="2800" dirty="0"/>
              <a:t>How does Amazon do things that makes it more successful than its competitors?</a:t>
            </a:r>
          </a:p>
          <a:p>
            <a:pPr marL="457200" indent="-457200">
              <a:buAutoNum type="arabicParenR"/>
            </a:pPr>
            <a:r>
              <a:rPr lang="en-GB" sz="2800" dirty="0"/>
              <a:t>Will Amazon continue to be as successful over the next 10 years? Why/why not?</a:t>
            </a:r>
          </a:p>
        </p:txBody>
      </p:sp>
    </p:spTree>
    <p:extLst>
      <p:ext uri="{BB962C8B-B14F-4D97-AF65-F5344CB8AC3E}">
        <p14:creationId xmlns:p14="http://schemas.microsoft.com/office/powerpoint/2010/main" val="2432688895"/>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GBA-CC\AppData\Local\Microsoft\Windows\Temporary Internet Files\Content.IE5\AAG2C6F9\smiling_doctor[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909218" y="2504902"/>
            <a:ext cx="2784309" cy="2745772"/>
          </a:xfrm>
          <a:prstGeom prst="rect">
            <a:avLst/>
          </a:prstGeom>
          <a:noFill/>
          <a:extLst>
            <a:ext uri="{909E8E84-426E-40dd-AFC4-6F175D3DCCD1}">
              <a14:hiddenFill xmlns:a14="http://schemas.microsoft.com/office/drawing/2010/main" xmlns="">
                <a:solidFill>
                  <a:srgbClr val="FFFFFF"/>
                </a:solidFill>
              </a14:hiddenFill>
            </a:ext>
          </a:extLst>
        </p:spPr>
      </p:pic>
      <p:pic>
        <p:nvPicPr>
          <p:cNvPr id="4099" name="Picture 3" descr="C:\Users\GBA-CC\AppData\Local\Microsoft\Windows\Temporary Internet Files\Content.IE5\N7B64VZX\time-money[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25" y="2386831"/>
            <a:ext cx="2844895" cy="2205191"/>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Users\GBA-CC\AppData\Local\Microsoft\Windows\Temporary Internet Files\Content.IE5\FLMC0L8J\money-clipart7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7641" y="3159029"/>
            <a:ext cx="2560320" cy="1752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itle 2"/>
          <p:cNvSpPr>
            <a:spLocks noGrp="1"/>
          </p:cNvSpPr>
          <p:nvPr>
            <p:ph type="title"/>
          </p:nvPr>
        </p:nvSpPr>
        <p:spPr/>
        <p:txBody>
          <a:bodyPr/>
          <a:lstStyle/>
          <a:p>
            <a:r>
              <a:rPr lang="en-US" dirty="0"/>
              <a:t>What have we learnt from this activity?</a:t>
            </a:r>
          </a:p>
        </p:txBody>
      </p:sp>
    </p:spTree>
    <p:extLst>
      <p:ext uri="{BB962C8B-B14F-4D97-AF65-F5344CB8AC3E}">
        <p14:creationId xmlns:p14="http://schemas.microsoft.com/office/powerpoint/2010/main" val="3591130894"/>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527381" y="331788"/>
            <a:ext cx="7008779" cy="1066130"/>
          </a:xfr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r>
              <a:rPr lang="en-GB" sz="4800" dirty="0">
                <a:latin typeface="Calibri" panose="020F0502020204030204" pitchFamily="34" charset="0"/>
              </a:rPr>
              <a:t>Competition</a:t>
            </a:r>
          </a:p>
        </p:txBody>
      </p:sp>
      <p:sp>
        <p:nvSpPr>
          <p:cNvPr id="2051" name="Rectangle 3"/>
          <p:cNvSpPr>
            <a:spLocks noGrp="1" noChangeArrowheads="1"/>
          </p:cNvSpPr>
          <p:nvPr>
            <p:ph type="body" idx="1"/>
          </p:nvPr>
        </p:nvSpPr>
        <p:spPr>
          <a:xfrm>
            <a:off x="431371" y="1600201"/>
            <a:ext cx="11329259" cy="4686299"/>
          </a:xfrm>
          <a:noFill/>
          <a:ln w="76200">
            <a:solidFill>
              <a:schemeClr val="tx1"/>
            </a:solidFill>
          </a:ln>
        </p:spPr>
        <p:style>
          <a:lnRef idx="1">
            <a:schemeClr val="accent4"/>
          </a:lnRef>
          <a:fillRef idx="2">
            <a:schemeClr val="accent4"/>
          </a:fillRef>
          <a:effectRef idx="1">
            <a:schemeClr val="accent4"/>
          </a:effectRef>
          <a:fontRef idx="minor">
            <a:schemeClr val="dk1"/>
          </a:fontRef>
        </p:style>
        <p:txBody>
          <a:bodyPr>
            <a:noAutofit/>
          </a:bodyPr>
          <a:lstStyle/>
          <a:p>
            <a:pPr eaLnBrk="1" hangingPunct="1">
              <a:buFont typeface="Wingdings" charset="2"/>
              <a:buChar char="Ø"/>
            </a:pPr>
            <a:r>
              <a:rPr lang="en-GB" dirty="0"/>
              <a:t>Businesses all have </a:t>
            </a:r>
            <a:r>
              <a:rPr lang="en-GB" b="1" dirty="0">
                <a:solidFill>
                  <a:srgbClr val="CC0000"/>
                </a:solidFill>
              </a:rPr>
              <a:t>competitors</a:t>
            </a:r>
            <a:endParaRPr lang="en-GB" dirty="0"/>
          </a:p>
          <a:p>
            <a:pPr>
              <a:buFont typeface="Wingdings" charset="2"/>
              <a:buChar char="Ø"/>
            </a:pPr>
            <a:r>
              <a:rPr lang="en-GB" dirty="0"/>
              <a:t>All trying to serve a </a:t>
            </a:r>
            <a:r>
              <a:rPr lang="en-GB" b="1" dirty="0">
                <a:solidFill>
                  <a:srgbClr val="CC0000"/>
                </a:solidFill>
              </a:rPr>
              <a:t>finite </a:t>
            </a:r>
            <a:r>
              <a:rPr lang="en-GB" dirty="0"/>
              <a:t>population</a:t>
            </a:r>
          </a:p>
          <a:p>
            <a:pPr marL="0" indent="0" eaLnBrk="1" hangingPunct="1">
              <a:buNone/>
            </a:pPr>
            <a:r>
              <a:rPr lang="en-GB" dirty="0"/>
              <a:t>So…</a:t>
            </a:r>
          </a:p>
          <a:p>
            <a:pPr>
              <a:buFont typeface="Wingdings" charset="2"/>
              <a:buChar char="Ø"/>
            </a:pPr>
            <a:r>
              <a:rPr lang="en-GB" dirty="0"/>
              <a:t>They must </a:t>
            </a:r>
            <a:r>
              <a:rPr lang="en-GB" b="1" dirty="0">
                <a:solidFill>
                  <a:srgbClr val="CC0000"/>
                </a:solidFill>
              </a:rPr>
              <a:t>compete</a:t>
            </a:r>
            <a:r>
              <a:rPr lang="en-GB" dirty="0"/>
              <a:t> with each other</a:t>
            </a:r>
          </a:p>
          <a:p>
            <a:pPr marL="0" indent="0" eaLnBrk="1" hangingPunct="1">
              <a:buNone/>
            </a:pPr>
            <a:r>
              <a:rPr lang="en-GB" i="1" dirty="0"/>
              <a:t>and so…</a:t>
            </a:r>
          </a:p>
          <a:p>
            <a:pPr eaLnBrk="1" hangingPunct="1">
              <a:buFont typeface="Wingdings" charset="2"/>
              <a:buChar char="Ø"/>
            </a:pPr>
            <a:r>
              <a:rPr lang="en-GB" dirty="0"/>
              <a:t>They make business decisions</a:t>
            </a:r>
          </a:p>
          <a:p>
            <a:pPr eaLnBrk="1" hangingPunct="1">
              <a:buFont typeface="Wingdings" charset="2"/>
              <a:buChar char="Ø"/>
            </a:pPr>
            <a:r>
              <a:rPr lang="en-GB" dirty="0"/>
              <a:t>They try to outperform their competition by some measure</a:t>
            </a:r>
          </a:p>
          <a:p>
            <a:pPr eaLnBrk="1" hangingPunct="1">
              <a:buFont typeface="Wingdings" charset="2"/>
              <a:buChar char="Ø"/>
            </a:pPr>
            <a:r>
              <a:rPr lang="en-GB" dirty="0"/>
              <a:t>In Business we study this as </a:t>
            </a:r>
            <a:r>
              <a:rPr lang="en-GB" b="1" dirty="0">
                <a:solidFill>
                  <a:srgbClr val="CC0000"/>
                </a:solidFill>
              </a:rPr>
              <a:t>Competition</a:t>
            </a:r>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0150" y="555574"/>
            <a:ext cx="4563269" cy="34121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9650" y="971151"/>
            <a:ext cx="5031265" cy="2496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24453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1">
                                            <p:bg/>
                                          </p:spTgt>
                                        </p:tgtEl>
                                        <p:attrNameLst>
                                          <p:attrName>style.visibility</p:attrName>
                                        </p:attrNameLst>
                                      </p:cBhvr>
                                      <p:to>
                                        <p:strVal val="visible"/>
                                      </p:to>
                                    </p:set>
                                    <p:animEffect transition="in" filter="wipe(left)">
                                      <p:cBhvr>
                                        <p:cTn id="7" dur="500"/>
                                        <p:tgtEl>
                                          <p:spTgt spid="2051">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wipe(left)">
                                      <p:cBhvr>
                                        <p:cTn id="12" dur="500"/>
                                        <p:tgtEl>
                                          <p:spTgt spid="20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wipe(left)">
                                      <p:cBhvr>
                                        <p:cTn id="17" dur="500"/>
                                        <p:tgtEl>
                                          <p:spTgt spid="2051">
                                            <p:txEl>
                                              <p:pRg st="1" end="1"/>
                                            </p:txEl>
                                          </p:spTgt>
                                        </p:tgtEl>
                                      </p:cBhvr>
                                    </p:animEffect>
                                  </p:childTnLst>
                                </p:cTn>
                              </p:par>
                            </p:childTnLst>
                          </p:cTn>
                        </p:par>
                        <p:par>
                          <p:cTn id="18" fill="hold">
                            <p:stCondLst>
                              <p:cond delay="500"/>
                            </p:stCondLst>
                            <p:childTnLst>
                              <p:par>
                                <p:cTn id="19" presetID="1" presetClass="entr" presetSubtype="0" fill="hold" nodeType="afterEffect">
                                  <p:stCondLst>
                                    <p:cond delay="0"/>
                                  </p:stCondLst>
                                  <p:childTnLst>
                                    <p:set>
                                      <p:cBhvr>
                                        <p:cTn id="20" dur="1" fill="hold">
                                          <p:stCondLst>
                                            <p:cond delay="0"/>
                                          </p:stCondLst>
                                        </p:cTn>
                                        <p:tgtEl>
                                          <p:spTgt spid="225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51">
                                            <p:txEl>
                                              <p:pRg st="2" end="2"/>
                                            </p:txEl>
                                          </p:spTgt>
                                        </p:tgtEl>
                                        <p:attrNameLst>
                                          <p:attrName>style.visibility</p:attrName>
                                        </p:attrNameLst>
                                      </p:cBhvr>
                                      <p:to>
                                        <p:strVal val="visible"/>
                                      </p:to>
                                    </p:set>
                                    <p:animEffect transition="in" filter="wipe(left)">
                                      <p:cBhvr>
                                        <p:cTn id="25" dur="500"/>
                                        <p:tgtEl>
                                          <p:spTgt spid="2051">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51">
                                            <p:txEl>
                                              <p:pRg st="3" end="3"/>
                                            </p:txEl>
                                          </p:spTgt>
                                        </p:tgtEl>
                                        <p:attrNameLst>
                                          <p:attrName>style.visibility</p:attrName>
                                        </p:attrNameLst>
                                      </p:cBhvr>
                                      <p:to>
                                        <p:strVal val="visible"/>
                                      </p:to>
                                    </p:set>
                                    <p:animEffect transition="in" filter="wipe(left)">
                                      <p:cBhvr>
                                        <p:cTn id="30" dur="500"/>
                                        <p:tgtEl>
                                          <p:spTgt spid="2051">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51">
                                            <p:txEl>
                                              <p:pRg st="4" end="4"/>
                                            </p:txEl>
                                          </p:spTgt>
                                        </p:tgtEl>
                                        <p:attrNameLst>
                                          <p:attrName>style.visibility</p:attrName>
                                        </p:attrNameLst>
                                      </p:cBhvr>
                                      <p:to>
                                        <p:strVal val="visible"/>
                                      </p:to>
                                    </p:set>
                                    <p:animEffect transition="in" filter="wipe(left)">
                                      <p:cBhvr>
                                        <p:cTn id="35" dur="500"/>
                                        <p:tgtEl>
                                          <p:spTgt spid="2051">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51">
                                            <p:txEl>
                                              <p:pRg st="5" end="5"/>
                                            </p:txEl>
                                          </p:spTgt>
                                        </p:tgtEl>
                                        <p:attrNameLst>
                                          <p:attrName>style.visibility</p:attrName>
                                        </p:attrNameLst>
                                      </p:cBhvr>
                                      <p:to>
                                        <p:strVal val="visible"/>
                                      </p:to>
                                    </p:set>
                                    <p:animEffect transition="in" filter="wipe(left)">
                                      <p:cBhvr>
                                        <p:cTn id="40" dur="500"/>
                                        <p:tgtEl>
                                          <p:spTgt spid="2051">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051">
                                            <p:txEl>
                                              <p:pRg st="6" end="6"/>
                                            </p:txEl>
                                          </p:spTgt>
                                        </p:tgtEl>
                                        <p:attrNameLst>
                                          <p:attrName>style.visibility</p:attrName>
                                        </p:attrNameLst>
                                      </p:cBhvr>
                                      <p:to>
                                        <p:strVal val="visible"/>
                                      </p:to>
                                    </p:set>
                                    <p:animEffect transition="in" filter="wipe(left)">
                                      <p:cBhvr>
                                        <p:cTn id="45" dur="500"/>
                                        <p:tgtEl>
                                          <p:spTgt spid="2051">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051">
                                            <p:txEl>
                                              <p:pRg st="7" end="7"/>
                                            </p:txEl>
                                          </p:spTgt>
                                        </p:tgtEl>
                                        <p:attrNameLst>
                                          <p:attrName>style.visibility</p:attrName>
                                        </p:attrNameLst>
                                      </p:cBhvr>
                                      <p:to>
                                        <p:strVal val="visible"/>
                                      </p:to>
                                    </p:set>
                                    <p:animEffect transition="in" filter="wipe(left)">
                                      <p:cBhvr>
                                        <p:cTn id="50" dur="500"/>
                                        <p:tgtEl>
                                          <p:spTgt spid="20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1417638"/>
            <a:ext cx="10219266" cy="5040312"/>
          </a:xfrm>
          <a:solidFill>
            <a:srgbClr val="FFFFFF"/>
          </a:solidFill>
          <a:ln w="76200">
            <a:solidFill>
              <a:srgbClr val="000000"/>
            </a:solidFill>
          </a:ln>
        </p:spPr>
        <p:style>
          <a:lnRef idx="1">
            <a:schemeClr val="accent4"/>
          </a:lnRef>
          <a:fillRef idx="2">
            <a:schemeClr val="accent4"/>
          </a:fillRef>
          <a:effectRef idx="1">
            <a:schemeClr val="accent4"/>
          </a:effectRef>
          <a:fontRef idx="minor">
            <a:schemeClr val="dk1"/>
          </a:fontRef>
        </p:style>
        <p:txBody>
          <a:bodyPr>
            <a:noAutofit/>
          </a:bodyPr>
          <a:lstStyle/>
          <a:p>
            <a:pPr marL="0" indent="0">
              <a:buNone/>
            </a:pPr>
            <a:r>
              <a:rPr lang="en-GB" sz="3600" dirty="0"/>
              <a:t>Every time you make a purchase, a business has convinced you to use their product over a competitors.</a:t>
            </a:r>
          </a:p>
          <a:p>
            <a:pPr marL="0" indent="0">
              <a:buNone/>
            </a:pPr>
            <a:endParaRPr lang="en-GB" sz="3600" dirty="0"/>
          </a:p>
          <a:p>
            <a:pPr marL="0" indent="0">
              <a:buNone/>
            </a:pPr>
            <a:r>
              <a:rPr lang="en-GB" sz="3600" dirty="0"/>
              <a:t>We will study how businesses can do this.</a:t>
            </a:r>
          </a:p>
        </p:txBody>
      </p:sp>
      <p:sp>
        <p:nvSpPr>
          <p:cNvPr id="4" name="Title 3"/>
          <p:cNvSpPr>
            <a:spLocks noGrp="1"/>
          </p:cNvSpPr>
          <p:nvPr>
            <p:ph type="title"/>
          </p:nvPr>
        </p:nvSpPr>
        <p:spPr/>
        <p:txBody>
          <a:bodyPr/>
          <a:lstStyle/>
          <a:p>
            <a:r>
              <a:rPr lang="en-US" dirty="0"/>
              <a:t>Making Choices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833"/>
          <a:stretch/>
        </p:blipFill>
        <p:spPr bwMode="auto">
          <a:xfrm>
            <a:off x="10306050" y="2560638"/>
            <a:ext cx="1600200" cy="22781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17496722"/>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Competition</a:t>
            </a:r>
          </a:p>
        </p:txBody>
      </p:sp>
      <p:sp>
        <p:nvSpPr>
          <p:cNvPr id="3" name="Content Placeholder 2"/>
          <p:cNvSpPr>
            <a:spLocks noGrp="1"/>
          </p:cNvSpPr>
          <p:nvPr>
            <p:ph idx="1"/>
          </p:nvPr>
        </p:nvSpPr>
        <p:spPr>
          <a:xfrm>
            <a:off x="609600" y="2171700"/>
            <a:ext cx="7112000" cy="4279900"/>
          </a:xfrm>
        </p:spPr>
        <p:txBody>
          <a:bodyPr/>
          <a:lstStyle/>
          <a:p>
            <a:pPr marL="0" indent="0">
              <a:buNone/>
            </a:pPr>
            <a:endParaRPr lang="en-GB" dirty="0"/>
          </a:p>
          <a:p>
            <a:pPr marL="0" indent="0">
              <a:buNone/>
            </a:pPr>
            <a:r>
              <a:rPr lang="en-GB" dirty="0"/>
              <a:t>How did Applied Business out compete other subjects to persuade you to study it?</a:t>
            </a:r>
          </a:p>
        </p:txBody>
      </p:sp>
      <p:pic>
        <p:nvPicPr>
          <p:cNvPr id="1028" name="Picture 4" descr="6,051 Wink Emoji Illustrations &amp; Clip Art - i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3117" y="1930400"/>
            <a:ext cx="3160333" cy="2740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587143"/>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634" y="127000"/>
            <a:ext cx="8596668" cy="1320800"/>
          </a:xfrm>
        </p:spPr>
        <p:txBody>
          <a:bodyPr>
            <a:noAutofit/>
          </a:bodyPr>
          <a:lstStyle/>
          <a:p>
            <a:pPr algn="ctr"/>
            <a:r>
              <a:rPr lang="en-GB" sz="6600" dirty="0"/>
              <a:t>Applied Business</a:t>
            </a:r>
          </a:p>
        </p:txBody>
      </p:sp>
      <p:sp>
        <p:nvSpPr>
          <p:cNvPr id="3" name="Content Placeholder 2"/>
          <p:cNvSpPr>
            <a:spLocks noGrp="1"/>
          </p:cNvSpPr>
          <p:nvPr>
            <p:ph idx="1"/>
          </p:nvPr>
        </p:nvSpPr>
        <p:spPr>
          <a:xfrm>
            <a:off x="445942" y="1397000"/>
            <a:ext cx="9902826" cy="4216401"/>
          </a:xfrm>
        </p:spPr>
        <p:txBody>
          <a:bodyPr>
            <a:normAutofit/>
          </a:bodyPr>
          <a:lstStyle/>
          <a:p>
            <a:pPr marL="0" indent="0" algn="ctr">
              <a:buNone/>
            </a:pPr>
            <a:r>
              <a:rPr lang="en-US" sz="3200" b="1" dirty="0"/>
              <a:t>Is about understanding how businesses operate and why the operate the way they do, from established businesses due to small businesses and start ups.</a:t>
            </a:r>
          </a:p>
          <a:p>
            <a:endParaRPr lang="en-GB" sz="1600" dirty="0"/>
          </a:p>
        </p:txBody>
      </p:sp>
      <p:pic>
        <p:nvPicPr>
          <p:cNvPr id="5" name="Picture 4"/>
          <p:cNvPicPr>
            <a:picLocks noChangeAspect="1"/>
          </p:cNvPicPr>
          <p:nvPr/>
        </p:nvPicPr>
        <p:blipFill>
          <a:blip r:embed="rId2"/>
          <a:stretch>
            <a:fillRect/>
          </a:stretch>
        </p:blipFill>
        <p:spPr>
          <a:xfrm>
            <a:off x="3078024" y="2813568"/>
            <a:ext cx="6124819" cy="3861553"/>
          </a:xfrm>
          <a:prstGeom prst="rect">
            <a:avLst/>
          </a:prstGeom>
        </p:spPr>
      </p:pic>
    </p:spTree>
    <p:extLst>
      <p:ext uri="{BB962C8B-B14F-4D97-AF65-F5344CB8AC3E}">
        <p14:creationId xmlns:p14="http://schemas.microsoft.com/office/powerpoint/2010/main" val="26078823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Expectations</a:t>
            </a:r>
          </a:p>
        </p:txBody>
      </p:sp>
      <p:sp>
        <p:nvSpPr>
          <p:cNvPr id="3" name="Content Placeholder 2"/>
          <p:cNvSpPr>
            <a:spLocks noGrp="1"/>
          </p:cNvSpPr>
          <p:nvPr>
            <p:ph idx="1"/>
          </p:nvPr>
        </p:nvSpPr>
        <p:spPr>
          <a:xfrm>
            <a:off x="266700" y="1417638"/>
            <a:ext cx="7327900" cy="4137027"/>
          </a:xfrm>
        </p:spPr>
        <p:txBody>
          <a:bodyPr>
            <a:normAutofit/>
          </a:bodyPr>
          <a:lstStyle/>
          <a:p>
            <a:pPr marL="0" indent="0">
              <a:buNone/>
            </a:pPr>
            <a:r>
              <a:rPr lang="en-GB" sz="2700" dirty="0"/>
              <a:t>Alongside the other 6</a:t>
            </a:r>
            <a:r>
              <a:rPr lang="en-GB" sz="2700" baseline="30000" dirty="0"/>
              <a:t>th</a:t>
            </a:r>
            <a:r>
              <a:rPr lang="en-GB" sz="2700" dirty="0"/>
              <a:t> form expectations, in Applied Business we expect you to </a:t>
            </a:r>
          </a:p>
          <a:p>
            <a:pPr marL="0" indent="0">
              <a:buNone/>
            </a:pPr>
            <a:endParaRPr lang="en-GB" sz="2700" dirty="0"/>
          </a:p>
          <a:p>
            <a:r>
              <a:rPr lang="en-GB" sz="2700" dirty="0"/>
              <a:t>Be prepared to be assessed regularly </a:t>
            </a:r>
          </a:p>
          <a:p>
            <a:r>
              <a:rPr lang="en-GB" sz="2700" dirty="0"/>
              <a:t>Meet regular coursework deadlines</a:t>
            </a:r>
          </a:p>
          <a:p>
            <a:r>
              <a:rPr lang="en-GB" sz="2700" dirty="0"/>
              <a:t>Have a folder with dividers to maintain organisation of notes, homework, and assessments</a:t>
            </a:r>
          </a:p>
        </p:txBody>
      </p:sp>
      <p:pic>
        <p:nvPicPr>
          <p:cNvPr id="2050" name="Picture 2" descr="The Iceberg Illusion: What People See Vs What They Don't | by Ace Green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1811338"/>
            <a:ext cx="5130801" cy="38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12502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4372" y="2"/>
            <a:ext cx="9904629" cy="6823837"/>
          </a:xfrm>
          <a:prstGeom prst="rect">
            <a:avLst/>
          </a:prstGeom>
          <a:blipFill dpi="0" rotWithShape="1">
            <a:blip r:embed="rId3">
              <a:alphaModFix amt="52000"/>
            </a:blip>
            <a:srcRect/>
            <a:tile tx="0" ty="0" sx="100000" sy="100000" flip="none" algn="tl"/>
          </a:blipFill>
        </p:spPr>
      </p:pic>
      <p:sp>
        <p:nvSpPr>
          <p:cNvPr id="5" name="TextBox 4"/>
          <p:cNvSpPr txBox="1"/>
          <p:nvPr/>
        </p:nvSpPr>
        <p:spPr>
          <a:xfrm>
            <a:off x="5231905" y="116633"/>
            <a:ext cx="6017749" cy="584775"/>
          </a:xfrm>
          <a:prstGeom prst="rect">
            <a:avLst/>
          </a:prstGeom>
          <a:noFill/>
        </p:spPr>
        <p:txBody>
          <a:bodyPr wrap="square" rtlCol="0">
            <a:spAutoFit/>
          </a:bodyPr>
          <a:lstStyle/>
          <a:p>
            <a:r>
              <a:rPr lang="en-GB" sz="3200" dirty="0">
                <a:latin typeface="Bliss 2 ExtraBold" panose="02000506030000020004" pitchFamily="50" charset="0"/>
              </a:rPr>
              <a:t>Applied Business Bridging Menu</a:t>
            </a:r>
          </a:p>
        </p:txBody>
      </p:sp>
      <p:sp>
        <p:nvSpPr>
          <p:cNvPr id="6" name="TextBox 5"/>
          <p:cNvSpPr txBox="1"/>
          <p:nvPr/>
        </p:nvSpPr>
        <p:spPr>
          <a:xfrm>
            <a:off x="5231904" y="1139752"/>
            <a:ext cx="5624812" cy="4524315"/>
          </a:xfrm>
          <a:prstGeom prst="rect">
            <a:avLst/>
          </a:prstGeom>
          <a:solidFill>
            <a:schemeClr val="bg1"/>
          </a:solidFill>
          <a:ln w="57150">
            <a:solidFill>
              <a:schemeClr val="tx1"/>
            </a:solidFill>
          </a:ln>
        </p:spPr>
        <p:txBody>
          <a:bodyPr wrap="square" rtlCol="0">
            <a:spAutoFit/>
          </a:bodyPr>
          <a:lstStyle/>
          <a:p>
            <a:pPr algn="ctr"/>
            <a:r>
              <a:rPr lang="en-GB" dirty="0">
                <a:latin typeface="Bliss 2 Regular" panose="02000506030000020004" pitchFamily="50" charset="0"/>
              </a:rPr>
              <a:t>You are about to start an exciting journey into the world of Business, good luck!</a:t>
            </a:r>
          </a:p>
          <a:p>
            <a:r>
              <a:rPr lang="en-GB" dirty="0">
                <a:latin typeface="Bliss 2 Regular" panose="02000506030000020004" pitchFamily="50" charset="0"/>
              </a:rPr>
              <a:t>Remember</a:t>
            </a:r>
          </a:p>
          <a:p>
            <a:pPr marL="285750" indent="-285750">
              <a:buFont typeface="Arial" panose="020B0604020202020204" pitchFamily="34" charset="0"/>
              <a:buChar char="•"/>
            </a:pPr>
            <a:r>
              <a:rPr lang="en-GB" dirty="0">
                <a:latin typeface="Bliss 2 Regular" panose="02000506030000020004" pitchFamily="50" charset="0"/>
              </a:rPr>
              <a:t>Choose what modules you do and when, but work through them consistently. Different tasks will take you varying amounts of time, but on average you should aim to do one or two per week.</a:t>
            </a:r>
          </a:p>
          <a:p>
            <a:pPr marL="285750" indent="-285750">
              <a:buFont typeface="Arial" panose="020B0604020202020204" pitchFamily="34" charset="0"/>
              <a:buChar char="•"/>
            </a:pPr>
            <a:r>
              <a:rPr lang="en-GB" dirty="0">
                <a:latin typeface="Bliss 2 Regular" panose="02000506030000020004" pitchFamily="50" charset="0"/>
              </a:rPr>
              <a:t> All green tasks are core modules, they are compulsory and must be completed and uploaded onto your application by 19 August.</a:t>
            </a:r>
          </a:p>
          <a:p>
            <a:pPr marL="285750" indent="-285750">
              <a:buFont typeface="Arial" panose="020B0604020202020204" pitchFamily="34" charset="0"/>
              <a:buChar char="•"/>
            </a:pPr>
            <a:r>
              <a:rPr lang="en-GB" dirty="0">
                <a:latin typeface="Bliss 2 Regular" panose="02000506030000020004" pitchFamily="50" charset="0"/>
              </a:rPr>
              <a:t>      The red hot chili indicates that the task is more challenging than the others</a:t>
            </a:r>
          </a:p>
          <a:p>
            <a:pPr marL="285750" indent="-285750">
              <a:buFont typeface="Arial" panose="020B0604020202020204" pitchFamily="34" charset="0"/>
              <a:buChar char="•"/>
            </a:pPr>
            <a:r>
              <a:rPr lang="en-GB" dirty="0">
                <a:latin typeface="Bliss 2 Regular" panose="02000506030000020004" pitchFamily="50" charset="0"/>
              </a:rPr>
              <a:t>Numbers </a:t>
            </a:r>
            <a:r>
              <a:rPr lang="en-GB" dirty="0" err="1">
                <a:latin typeface="Bliss 2 Regular" panose="02000506030000020004" pitchFamily="50" charset="0"/>
              </a:rPr>
              <a:t>eg</a:t>
            </a:r>
            <a:r>
              <a:rPr lang="en-GB" dirty="0">
                <a:latin typeface="Bliss 2 Regular" panose="02000506030000020004" pitchFamily="50" charset="0"/>
              </a:rPr>
              <a:t> </a:t>
            </a:r>
            <a:r>
              <a:rPr lang="en-GB" dirty="0">
                <a:solidFill>
                  <a:srgbClr val="FF0000"/>
                </a:solidFill>
                <a:latin typeface="Bliss 2 Regular" panose="02000506030000020004" pitchFamily="50" charset="0"/>
              </a:rPr>
              <a:t>(1) </a:t>
            </a:r>
            <a:r>
              <a:rPr lang="en-GB" dirty="0">
                <a:latin typeface="Bliss 2 Regular" panose="02000506030000020004" pitchFamily="50" charset="0"/>
              </a:rPr>
              <a:t>correspond to how you should evidence the module which can be found in the slides following the menu. They can be saved within this powerpoint or as separate documents clearly labelled with the subject</a:t>
            </a:r>
          </a:p>
        </p:txBody>
      </p:sp>
      <p:pic>
        <p:nvPicPr>
          <p:cNvPr id="7" name="Picture 6"/>
          <p:cNvPicPr>
            <a:picLocks noChangeAspect="1"/>
          </p:cNvPicPr>
          <p:nvPr/>
        </p:nvPicPr>
        <p:blipFill rotWithShape="1">
          <a:blip r:embed="rId4"/>
          <a:srcRect l="25008" t="17288" r="25008" b="24559"/>
          <a:stretch/>
        </p:blipFill>
        <p:spPr>
          <a:xfrm>
            <a:off x="5663952" y="3933056"/>
            <a:ext cx="247260" cy="247260"/>
          </a:xfrm>
          <a:prstGeom prst="rect">
            <a:avLst/>
          </a:prstGeom>
        </p:spPr>
      </p:pic>
    </p:spTree>
    <p:extLst>
      <p:ext uri="{BB962C8B-B14F-4D97-AF65-F5344CB8AC3E}">
        <p14:creationId xmlns:p14="http://schemas.microsoft.com/office/powerpoint/2010/main" val="3434411668"/>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97607704"/>
              </p:ext>
            </p:extLst>
          </p:nvPr>
        </p:nvGraphicFramePr>
        <p:xfrm>
          <a:off x="0" y="1"/>
          <a:ext cx="12191998" cy="7026796"/>
        </p:xfrm>
        <a:graphic>
          <a:graphicData uri="http://schemas.openxmlformats.org/drawingml/2006/table">
            <a:tbl>
              <a:tblPr firstRow="1" bandRow="1">
                <a:tableStyleId>{5C22544A-7EE6-4342-B048-85BDC9FD1C3A}</a:tableStyleId>
              </a:tblPr>
              <a:tblGrid>
                <a:gridCol w="386884">
                  <a:extLst>
                    <a:ext uri="{9D8B030D-6E8A-4147-A177-3AD203B41FA5}">
                      <a16:colId xmlns:a16="http://schemas.microsoft.com/office/drawing/2014/main" val="3372372521"/>
                    </a:ext>
                  </a:extLst>
                </a:gridCol>
                <a:gridCol w="2951340">
                  <a:extLst>
                    <a:ext uri="{9D8B030D-6E8A-4147-A177-3AD203B41FA5}">
                      <a16:colId xmlns:a16="http://schemas.microsoft.com/office/drawing/2014/main" val="2077392922"/>
                    </a:ext>
                  </a:extLst>
                </a:gridCol>
                <a:gridCol w="3003905">
                  <a:extLst>
                    <a:ext uri="{9D8B030D-6E8A-4147-A177-3AD203B41FA5}">
                      <a16:colId xmlns:a16="http://schemas.microsoft.com/office/drawing/2014/main" val="3932849750"/>
                    </a:ext>
                  </a:extLst>
                </a:gridCol>
                <a:gridCol w="1678653">
                  <a:extLst>
                    <a:ext uri="{9D8B030D-6E8A-4147-A177-3AD203B41FA5}">
                      <a16:colId xmlns:a16="http://schemas.microsoft.com/office/drawing/2014/main" val="3835909388"/>
                    </a:ext>
                  </a:extLst>
                </a:gridCol>
                <a:gridCol w="1731218">
                  <a:extLst>
                    <a:ext uri="{9D8B030D-6E8A-4147-A177-3AD203B41FA5}">
                      <a16:colId xmlns:a16="http://schemas.microsoft.com/office/drawing/2014/main" val="3201027453"/>
                    </a:ext>
                  </a:extLst>
                </a:gridCol>
                <a:gridCol w="2439998">
                  <a:extLst>
                    <a:ext uri="{9D8B030D-6E8A-4147-A177-3AD203B41FA5}">
                      <a16:colId xmlns:a16="http://schemas.microsoft.com/office/drawing/2014/main" val="303662165"/>
                    </a:ext>
                  </a:extLst>
                </a:gridCol>
              </a:tblGrid>
              <a:tr h="597357">
                <a:tc gridSpan="6">
                  <a:txBody>
                    <a:bodyPr/>
                    <a:lstStyle/>
                    <a:p>
                      <a:pPr algn="ctr"/>
                      <a:r>
                        <a:rPr lang="en-GB" dirty="0">
                          <a:solidFill>
                            <a:schemeClr val="bg1"/>
                          </a:solidFill>
                        </a:rPr>
                        <a:t>Applied Business </a:t>
                      </a:r>
                      <a:r>
                        <a:rPr lang="en-GB" baseline="0" dirty="0">
                          <a:solidFill>
                            <a:schemeClr val="bg1"/>
                          </a:solidFill>
                        </a:rPr>
                        <a:t>Bridging Menu</a:t>
                      </a:r>
                    </a:p>
                    <a:p>
                      <a:pPr algn="ctr"/>
                      <a:r>
                        <a:rPr lang="en-GB" baseline="0" dirty="0">
                          <a:solidFill>
                            <a:schemeClr val="bg1"/>
                          </a:solidFill>
                        </a:rPr>
                        <a:t>(Green modules are core (compulsory) modules ,           indicates the most challenging modules )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4762000"/>
                  </a:ext>
                </a:extLst>
              </a:tr>
              <a:tr h="512020">
                <a:tc rowSpan="14">
                  <a:txBody>
                    <a:bodyPr/>
                    <a:lstStyle/>
                    <a:p>
                      <a:pPr algn="ctr"/>
                      <a:endParaRPr lang="en-GB" sz="1400" b="1" dirty="0">
                        <a:solidFill>
                          <a:schemeClr val="tx1"/>
                        </a:solidFill>
                        <a:latin typeface="Bliss 2 Regular" panose="02000506030000020004" pitchFamily="50"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GB" sz="1200" b="1" dirty="0">
                          <a:solidFill>
                            <a:schemeClr val="tx1"/>
                          </a:solidFill>
                          <a:latin typeface="Bliss 2 Regular" panose="02000506030000020004" pitchFamily="50" charset="0"/>
                        </a:rPr>
                        <a:t>Read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latin typeface="Bliss 2 Regular" panose="02000506030000020004" pitchFamily="50" charset="0"/>
                        </a:rPr>
                        <a:t>Watch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latin typeface="Bliss 2 Regular" panose="02000506030000020004" pitchFamily="50" charset="0"/>
                        </a:rPr>
                        <a:t>Listen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latin typeface="Bliss 2 Regular" panose="02000506030000020004" pitchFamily="50" charset="0"/>
                        </a:rPr>
                        <a:t>Visit</a:t>
                      </a:r>
                      <a:r>
                        <a:rPr lang="en-GB" sz="1200" dirty="0">
                          <a:solidFill>
                            <a:schemeClr val="tx1"/>
                          </a:solidFill>
                          <a:latin typeface="Bliss 2 Regular" panose="02000506030000020004" pitchFamily="50" charset="0"/>
                        </a:rPr>
                        <a:t> </a:t>
                      </a:r>
                    </a:p>
                    <a:p>
                      <a:pPr algn="l"/>
                      <a:r>
                        <a:rPr lang="en-GB" sz="900" dirty="0">
                          <a:solidFill>
                            <a:schemeClr val="tx1"/>
                          </a:solidFill>
                          <a:latin typeface="Bliss 2 Regular" panose="02000506030000020004" pitchFamily="50" charset="0"/>
                        </a:rPr>
                        <a:t>(virtually</a:t>
                      </a:r>
                      <a:r>
                        <a:rPr lang="en-GB" sz="900" baseline="0" dirty="0">
                          <a:solidFill>
                            <a:schemeClr val="tx1"/>
                          </a:solidFill>
                          <a:latin typeface="Bliss 2 Regular" panose="02000506030000020004" pitchFamily="50" charset="0"/>
                        </a:rPr>
                        <a:t> or physically at a later date</a:t>
                      </a:r>
                      <a:r>
                        <a:rPr lang="en-GB" sz="900" dirty="0">
                          <a:solidFill>
                            <a:schemeClr val="tx1"/>
                          </a:solidFill>
                          <a:latin typeface="Bliss 2 Regular" panose="02000506030000020004" pitchFamily="50"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b="1" dirty="0">
                          <a:solidFill>
                            <a:schemeClr val="tx1"/>
                          </a:solidFill>
                          <a:latin typeface="Bliss 2 Regular" panose="02000506030000020004" pitchFamily="50" charset="0"/>
                        </a:rPr>
                        <a:t>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319254683"/>
                  </a:ext>
                </a:extLst>
              </a:tr>
              <a:tr h="981372">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lvl="0"/>
                      <a:r>
                        <a:rPr lang="en-GB" sz="900" b="1" kern="1200" dirty="0">
                          <a:solidFill>
                            <a:schemeClr val="dk1"/>
                          </a:solidFill>
                          <a:effectLst/>
                          <a:latin typeface="Bliss 2 regular"/>
                          <a:ea typeface="+mn-ea"/>
                          <a:cs typeface="Bliss 2 regular"/>
                        </a:rPr>
                        <a:t>Shoe Dog:</a:t>
                      </a:r>
                      <a:r>
                        <a:rPr lang="en-GB" sz="900" b="1" kern="1200" baseline="0" dirty="0">
                          <a:solidFill>
                            <a:schemeClr val="dk1"/>
                          </a:solidFill>
                          <a:effectLst/>
                          <a:latin typeface="Bliss 2 regular"/>
                          <a:ea typeface="+mn-ea"/>
                          <a:cs typeface="Bliss 2 regular"/>
                        </a:rPr>
                        <a:t> A Memoir by the creator of Nike</a:t>
                      </a:r>
                      <a:endParaRPr lang="en-GB" sz="900" b="1" kern="1200" dirty="0">
                        <a:solidFill>
                          <a:schemeClr val="dk1"/>
                        </a:solidFill>
                        <a:effectLst/>
                        <a:latin typeface="Bliss 2 regular"/>
                        <a:ea typeface="+mn-ea"/>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Bliss 2 regular"/>
                          <a:cs typeface="Bliss 2 regular"/>
                        </a:rPr>
                        <a:t>For the first time, Phil Knight, the man behind the swoosh, tells his story. He begins with his crossroads moment when at 24 he decided to start his own business. He details the many risks and daunting setbacks that stood between him and his dream - along with his early triumphs.</a:t>
                      </a:r>
                      <a:r>
                        <a:rPr lang="en-GB" sz="900" kern="1200" dirty="0">
                          <a:solidFill>
                            <a:schemeClr val="dk1"/>
                          </a:solidFill>
                          <a:effectLst/>
                          <a:latin typeface="Bliss 2 regular"/>
                          <a:ea typeface="+mn-ea"/>
                          <a:cs typeface="Bliss 2 regular"/>
                        </a:rPr>
                        <a:t> </a:t>
                      </a:r>
                      <a:r>
                        <a:rPr lang="en-US" sz="900" b="0" i="0" kern="1200" dirty="0">
                          <a:solidFill>
                            <a:srgbClr val="FF0000"/>
                          </a:solidFill>
                          <a:effectLst/>
                          <a:latin typeface="Bliss 2 regular"/>
                          <a:ea typeface="+mn-ea"/>
                          <a:cs typeface="Bliss 2 regular"/>
                        </a:rPr>
                        <a:t>(1)</a:t>
                      </a:r>
                      <a:endParaRPr lang="en-US" sz="9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latin typeface="Bliss 2 regular"/>
                          <a:cs typeface="Bliss 2 regular"/>
                          <a:hlinkClick r:id="rId3"/>
                        </a:rPr>
                        <a:t>Becoming Warren Buffett </a:t>
                      </a:r>
                      <a:endParaRPr lang="en-US" sz="900" b="1" dirty="0">
                        <a:latin typeface="Bliss 2 regular"/>
                        <a:cs typeface="Bliss 2 regular"/>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Bliss 2 regular"/>
                          <a:cs typeface="Bliss 2 regular"/>
                        </a:rPr>
                        <a:t>Documentary about how</a:t>
                      </a:r>
                      <a:r>
                        <a:rPr lang="en-US" sz="900" baseline="0" dirty="0">
                          <a:latin typeface="Bliss 2 regular"/>
                          <a:cs typeface="Bliss 2 regular"/>
                        </a:rPr>
                        <a:t> l</a:t>
                      </a:r>
                      <a:r>
                        <a:rPr lang="en-US" sz="900" dirty="0">
                          <a:latin typeface="Bliss 2 regular"/>
                          <a:cs typeface="Bliss 2 regular"/>
                        </a:rPr>
                        <a:t>egendary investor Warren Buffet starts out as an ambitious, numbers-obsessed boy from Nebraska, and ends up becoming one of the richest and most respected men in the world. </a:t>
                      </a:r>
                      <a:r>
                        <a:rPr lang="en-US" sz="900" b="0" i="0" kern="1200" dirty="0">
                          <a:solidFill>
                            <a:srgbClr val="FF0000"/>
                          </a:solidFill>
                          <a:effectLst/>
                          <a:latin typeface="Bliss 2 regular"/>
                          <a:ea typeface="+mn-ea"/>
                          <a:cs typeface="Bliss 2 regular"/>
                        </a:rPr>
                        <a:t>(1)</a:t>
                      </a:r>
                      <a:endParaRPr lang="en-US" sz="9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2">
                  <a:txBody>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dirty="0">
                          <a:latin typeface="Bliss 2 regular"/>
                          <a:cs typeface="Bliss 2 regular"/>
                          <a:hlinkClick r:id="rId4"/>
                        </a:rPr>
                        <a:t>The Disruptive Entrepreneur: Marc Randolph - CEO of Netflix, Co-Founder &amp; Serial Entrepreneur</a:t>
                      </a:r>
                      <a:r>
                        <a:rPr lang="en-GB" sz="900" kern="1200" baseline="0" dirty="0">
                          <a:solidFill>
                            <a:srgbClr val="FF0000"/>
                          </a:solidFill>
                          <a:effectLst/>
                          <a:latin typeface="Bliss 2 regular"/>
                          <a:ea typeface="+mn-ea"/>
                          <a:cs typeface="Bliss 2 regular"/>
                        </a:rPr>
                        <a:t> </a:t>
                      </a:r>
                      <a:r>
                        <a:rPr lang="en-US" sz="900" b="0" i="0" kern="1200" dirty="0">
                          <a:solidFill>
                            <a:srgbClr val="FF0000"/>
                          </a:solidFill>
                          <a:effectLst/>
                          <a:latin typeface="Bliss 2 regular"/>
                          <a:ea typeface="+mn-ea"/>
                          <a:cs typeface="Bliss 2 regular"/>
                        </a:rPr>
                        <a:t>(1)</a:t>
                      </a:r>
                      <a:endParaRPr lang="en-US" sz="9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r>
                        <a:rPr lang="en-GB" sz="900" b="1" dirty="0">
                          <a:latin typeface="Bliss 2 regular"/>
                          <a:cs typeface="Bliss 2 regular"/>
                        </a:rPr>
                        <a:t>Westfield Shopping Centre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dirty="0">
                          <a:latin typeface="Bliss 2 regular"/>
                          <a:cs typeface="Bliss 2 regular"/>
                        </a:rPr>
                        <a:t>Explore</a:t>
                      </a:r>
                      <a:r>
                        <a:rPr lang="en-GB" sz="900" baseline="0" dirty="0">
                          <a:latin typeface="Bliss 2 regular"/>
                          <a:cs typeface="Bliss 2 regular"/>
                        </a:rPr>
                        <a:t> the many different retailers and spot the similarities and differences in their marketing mix – Place, Product, Promotion, Price </a:t>
                      </a:r>
                      <a:r>
                        <a:rPr lang="en-US" sz="900" b="0" i="0" kern="1200" dirty="0">
                          <a:solidFill>
                            <a:srgbClr val="FF0000"/>
                          </a:solidFill>
                          <a:effectLst/>
                          <a:latin typeface="Bliss 2 regular"/>
                          <a:ea typeface="+mn-ea"/>
                          <a:cs typeface="Bliss 2 regular"/>
                        </a:rPr>
                        <a:t>(3)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i="0" kern="1200" dirty="0">
                        <a:solidFill>
                          <a:schemeClr val="dk1"/>
                        </a:solidFill>
                        <a:effectLst/>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latin typeface="Bliss 2 regular"/>
                          <a:cs typeface="Bliss 2 regular"/>
                        </a:rPr>
                        <a:t>MOOCs</a:t>
                      </a:r>
                      <a:endParaRPr lang="en-GB" sz="900" b="1" dirty="0">
                        <a:latin typeface="Bliss 2 regular"/>
                        <a:cs typeface="Bliss 2 regular"/>
                        <a:hlinkClick r:id="rId5"/>
                      </a:endParaRPr>
                    </a:p>
                    <a:p>
                      <a:r>
                        <a:rPr lang="en-GB" sz="900" dirty="0">
                          <a:latin typeface="Bliss 2 regular"/>
                          <a:cs typeface="Bliss 2 regular"/>
                          <a:hlinkClick r:id="rId6"/>
                        </a:rPr>
                        <a:t>https://www.futurelearn.com/courses/digital-skills-retail</a:t>
                      </a:r>
                      <a:endParaRPr lang="en-GB" sz="900" dirty="0">
                        <a:latin typeface="Bliss 2 regular"/>
                        <a:cs typeface="Bliss 2 regular"/>
                      </a:endParaRPr>
                    </a:p>
                    <a:p>
                      <a:r>
                        <a:rPr lang="en-GB" sz="900" dirty="0">
                          <a:latin typeface="Bliss 2 regular"/>
                          <a:cs typeface="Bliss 2 regular"/>
                        </a:rPr>
                        <a:t>Search through</a:t>
                      </a:r>
                      <a:r>
                        <a:rPr lang="en-GB" sz="900" baseline="0" dirty="0">
                          <a:latin typeface="Bliss 2 regular"/>
                          <a:cs typeface="Bliss 2 regular"/>
                        </a:rPr>
                        <a:t> the MOOCs on </a:t>
                      </a:r>
                      <a:r>
                        <a:rPr lang="en-GB" sz="900" baseline="0" dirty="0" err="1">
                          <a:latin typeface="Bliss 2 regular"/>
                          <a:cs typeface="Bliss 2 regular"/>
                        </a:rPr>
                        <a:t>Unifrog</a:t>
                      </a:r>
                      <a:r>
                        <a:rPr lang="en-GB" sz="900" baseline="0" dirty="0">
                          <a:latin typeface="Bliss 2 regular"/>
                          <a:cs typeface="Bliss 2 regular"/>
                        </a:rPr>
                        <a:t> using the filter ‘Business’ and chose one that particularly interests you </a:t>
                      </a:r>
                      <a:r>
                        <a:rPr lang="en-GB" sz="900" baseline="0" dirty="0">
                          <a:solidFill>
                            <a:srgbClr val="FF0000"/>
                          </a:solidFill>
                          <a:latin typeface="Bliss 2 regular"/>
                          <a:cs typeface="Bliss 2 regular"/>
                        </a:rPr>
                        <a:t>(6) </a:t>
                      </a:r>
                      <a:endParaRPr lang="en-GB" sz="9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2366339"/>
                  </a:ext>
                </a:extLst>
              </a:tr>
              <a:tr h="300782">
                <a:tc vMerge="1">
                  <a:txBody>
                    <a:bodyPr/>
                    <a:lstStyle/>
                    <a:p>
                      <a:endParaRPr lang="en-GB"/>
                    </a:p>
                  </a:txBody>
                  <a:tcPr/>
                </a:tc>
                <a:tc rowSpan="3">
                  <a:txBody>
                    <a:bodyPr/>
                    <a:lstStyle/>
                    <a:p>
                      <a:r>
                        <a:rPr lang="en-US" sz="900" b="1" dirty="0" err="1">
                          <a:latin typeface="Bliss 2 regular"/>
                          <a:cs typeface="Bliss 2 regular"/>
                        </a:rPr>
                        <a:t>Elon</a:t>
                      </a:r>
                      <a:r>
                        <a:rPr lang="en-US" sz="900" b="1" dirty="0">
                          <a:latin typeface="Bliss 2 regular"/>
                          <a:cs typeface="Bliss 2 regular"/>
                        </a:rPr>
                        <a:t> Musk: How the Billionaire CEO of </a:t>
                      </a:r>
                      <a:r>
                        <a:rPr lang="en-US" sz="900" b="1" dirty="0" err="1">
                          <a:latin typeface="Bliss 2 regular"/>
                          <a:cs typeface="Bliss 2 regular"/>
                        </a:rPr>
                        <a:t>SpaceX</a:t>
                      </a:r>
                      <a:r>
                        <a:rPr lang="en-US" sz="900" b="1" dirty="0">
                          <a:latin typeface="Bliss 2 regular"/>
                          <a:cs typeface="Bliss 2 regular"/>
                        </a:rPr>
                        <a:t> and Tesla is Shaping our Future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latin typeface="Bliss 2 regular"/>
                          <a:cs typeface="Bliss 2 regular"/>
                        </a:rPr>
                        <a:t>South African-born </a:t>
                      </a:r>
                      <a:r>
                        <a:rPr lang="en-US" sz="900" dirty="0" err="1">
                          <a:latin typeface="Bliss 2 regular"/>
                          <a:cs typeface="Bliss 2 regular"/>
                        </a:rPr>
                        <a:t>Elon</a:t>
                      </a:r>
                      <a:r>
                        <a:rPr lang="en-US" sz="900" dirty="0">
                          <a:latin typeface="Bliss 2 regular"/>
                          <a:cs typeface="Bliss 2 regular"/>
                        </a:rPr>
                        <a:t> Musk is the renowned entrepreneur and innovator behind PayPal, </a:t>
                      </a:r>
                      <a:r>
                        <a:rPr lang="en-US" sz="900" dirty="0" err="1">
                          <a:latin typeface="Bliss 2 regular"/>
                          <a:cs typeface="Bliss 2 regular"/>
                        </a:rPr>
                        <a:t>SpaceX</a:t>
                      </a:r>
                      <a:r>
                        <a:rPr lang="en-US" sz="900" dirty="0">
                          <a:latin typeface="Bliss 2 regular"/>
                          <a:cs typeface="Bliss 2 regular"/>
                        </a:rPr>
                        <a:t>, Tesla, and </a:t>
                      </a:r>
                      <a:r>
                        <a:rPr lang="en-US" sz="900" dirty="0" err="1">
                          <a:latin typeface="Bliss 2 regular"/>
                          <a:cs typeface="Bliss 2 regular"/>
                        </a:rPr>
                        <a:t>SolarCity</a:t>
                      </a:r>
                      <a:r>
                        <a:rPr lang="en-US" sz="900" dirty="0">
                          <a:latin typeface="Bliss 2 regular"/>
                          <a:cs typeface="Bliss 2 regular"/>
                        </a:rPr>
                        <a:t>. Musk wants to save our planet; he wants to send citizens into space, to form a colony on Mars; he wants to make money while doing these things; and he wants us all to know about it.</a:t>
                      </a:r>
                      <a:r>
                        <a:rPr lang="en-GB" sz="900" kern="1200" dirty="0">
                          <a:solidFill>
                            <a:schemeClr val="dk1"/>
                          </a:solidFill>
                          <a:effectLst/>
                          <a:latin typeface="Bliss 2 regular"/>
                          <a:ea typeface="+mn-ea"/>
                          <a:cs typeface="Bliss 2 regular"/>
                        </a:rPr>
                        <a:t> </a:t>
                      </a:r>
                      <a:r>
                        <a:rPr lang="en-US" sz="900" b="0" i="0" kern="1200" dirty="0">
                          <a:solidFill>
                            <a:srgbClr val="FF0000"/>
                          </a:solidFill>
                          <a:effectLst/>
                          <a:latin typeface="Bliss 2 regular"/>
                          <a:ea typeface="+mn-ea"/>
                          <a:cs typeface="Bliss 2 regular"/>
                        </a:rPr>
                        <a:t>(1)</a:t>
                      </a:r>
                      <a:endParaRPr lang="en-GB" sz="900" kern="1200" dirty="0">
                        <a:solidFill>
                          <a:schemeClr val="dk1"/>
                        </a:solidFill>
                        <a:effectLst/>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n-US" sz="900" b="1" dirty="0">
                          <a:latin typeface="Bliss 2 regular"/>
                          <a:cs typeface="Bliss 2 regular"/>
                        </a:rPr>
                        <a:t>Erin </a:t>
                      </a:r>
                      <a:r>
                        <a:rPr lang="en-US" sz="900" b="1" dirty="0" err="1">
                          <a:latin typeface="Bliss 2 regular"/>
                          <a:cs typeface="Bliss 2 regular"/>
                        </a:rPr>
                        <a:t>Brockovich</a:t>
                      </a:r>
                      <a:r>
                        <a:rPr lang="en-US" sz="900" b="1" dirty="0">
                          <a:latin typeface="Bliss 2 regular"/>
                          <a:cs typeface="Bliss 2 regular"/>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a:latin typeface="Bliss 2 regular"/>
                          <a:cs typeface="Bliss 2 regular"/>
                        </a:rPr>
                        <a:t>Single mother Erin </a:t>
                      </a:r>
                      <a:r>
                        <a:rPr lang="en-US" sz="900" dirty="0" err="1">
                          <a:latin typeface="Bliss 2 regular"/>
                          <a:cs typeface="Bliss 2 regular"/>
                        </a:rPr>
                        <a:t>Brockovich</a:t>
                      </a:r>
                      <a:r>
                        <a:rPr lang="en-US" sz="900" dirty="0">
                          <a:latin typeface="Bliss 2 regular"/>
                          <a:cs typeface="Bliss 2 regular"/>
                        </a:rPr>
                        <a:t> takes on powerhouse pacific gas and electric when she discovers the company is poisoning the city’s water supply. As a result of the largest direct action lawsuit of its kind, spear-headed by Erin and Ed </a:t>
                      </a:r>
                      <a:r>
                        <a:rPr lang="en-US" sz="900" dirty="0" err="1">
                          <a:latin typeface="Bliss 2 regular"/>
                          <a:cs typeface="Bliss 2 regular"/>
                        </a:rPr>
                        <a:t>Masry</a:t>
                      </a:r>
                      <a:r>
                        <a:rPr lang="en-US" sz="900" dirty="0">
                          <a:latin typeface="Bliss 2 regular"/>
                          <a:cs typeface="Bliss 2 regular"/>
                        </a:rPr>
                        <a:t>, the utility giant was forced to pay out the largest toxic tort injury settlement in US history: $333 million in damages to more than 600 </a:t>
                      </a:r>
                      <a:r>
                        <a:rPr lang="en-US" sz="900" dirty="0" err="1">
                          <a:latin typeface="Bliss 2 regular"/>
                          <a:cs typeface="Bliss 2 regular"/>
                        </a:rPr>
                        <a:t>Hinkley</a:t>
                      </a:r>
                      <a:r>
                        <a:rPr lang="en-US" sz="900" dirty="0">
                          <a:latin typeface="Bliss 2 regular"/>
                          <a:cs typeface="Bliss 2 regular"/>
                        </a:rPr>
                        <a:t> residents. </a:t>
                      </a:r>
                      <a:r>
                        <a:rPr lang="en-US" sz="900" b="0" i="0" kern="1200" dirty="0">
                          <a:solidFill>
                            <a:srgbClr val="FF0000"/>
                          </a:solidFill>
                          <a:effectLst/>
                          <a:latin typeface="Bliss 2 regular"/>
                          <a:ea typeface="+mn-ea"/>
                          <a:cs typeface="Bliss 2 regular"/>
                        </a:rPr>
                        <a:t>(1)</a:t>
                      </a:r>
                      <a:endParaRPr lang="en-US" sz="900" dirty="0">
                        <a:latin typeface="Bliss 2 regular"/>
                        <a:cs typeface="Bliss 2 regular"/>
                      </a:endParaRPr>
                    </a:p>
                    <a:p>
                      <a:endParaRPr lang="en-US" sz="9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sz="1000" dirty="0">
                        <a:solidFill>
                          <a:srgbClr val="FF0000"/>
                        </a:solidFill>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49425687"/>
                  </a:ext>
                </a:extLst>
              </a:tr>
              <a:tr h="638723">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lang="en-GB" sz="900" b="0" kern="1200" dirty="0">
                          <a:solidFill>
                            <a:schemeClr val="dk1"/>
                          </a:solidFill>
                          <a:effectLst/>
                          <a:latin typeface="Bliss 2 regular"/>
                          <a:ea typeface="+mn-ea"/>
                          <a:cs typeface="Bliss 2 regular"/>
                          <a:hlinkClick r:id="rId7"/>
                        </a:rPr>
                        <a:t>Mixergy: How a mom of 6 turned handmade</a:t>
                      </a:r>
                      <a:r>
                        <a:rPr lang="en-GB" sz="900" b="0" kern="1200" baseline="0" dirty="0">
                          <a:solidFill>
                            <a:schemeClr val="dk1"/>
                          </a:solidFill>
                          <a:effectLst/>
                          <a:latin typeface="Bliss 2 regular"/>
                          <a:ea typeface="+mn-ea"/>
                          <a:cs typeface="Bliss 2 regular"/>
                          <a:hlinkClick r:id="rId7"/>
                        </a:rPr>
                        <a:t> </a:t>
                      </a:r>
                      <a:r>
                        <a:rPr lang="en-GB" sz="900" b="0" kern="1200" dirty="0">
                          <a:solidFill>
                            <a:schemeClr val="dk1"/>
                          </a:solidFill>
                          <a:effectLst/>
                          <a:latin typeface="Bliss 2 regular"/>
                          <a:ea typeface="+mn-ea"/>
                          <a:cs typeface="Bliss 2 regular"/>
                          <a:hlinkClick r:id="rId7"/>
                        </a:rPr>
                        <a:t>hairbows into a $6M</a:t>
                      </a:r>
                      <a:r>
                        <a:rPr lang="en-GB" sz="900" b="0" kern="1200" baseline="0" dirty="0">
                          <a:solidFill>
                            <a:schemeClr val="dk1"/>
                          </a:solidFill>
                          <a:effectLst/>
                          <a:latin typeface="Bliss 2 regular"/>
                          <a:ea typeface="+mn-ea"/>
                          <a:cs typeface="Bliss 2 regular"/>
                          <a:hlinkClick r:id="rId7"/>
                        </a:rPr>
                        <a:t> business</a:t>
                      </a:r>
                      <a:r>
                        <a:rPr lang="en-GB" sz="900" b="0" kern="1200" baseline="0" dirty="0">
                          <a:solidFill>
                            <a:schemeClr val="dk1"/>
                          </a:solidFill>
                          <a:effectLst/>
                          <a:latin typeface="Bliss 2 regular"/>
                          <a:ea typeface="+mn-ea"/>
                          <a:cs typeface="Bliss 2 regular"/>
                        </a:rPr>
                        <a:t> </a:t>
                      </a:r>
                      <a:r>
                        <a:rPr lang="en-US" sz="900" b="0" i="0" kern="1200" dirty="0">
                          <a:solidFill>
                            <a:srgbClr val="FF0000"/>
                          </a:solidFill>
                          <a:effectLst/>
                          <a:latin typeface="Bliss 2 regular"/>
                          <a:ea typeface="+mn-ea"/>
                          <a:cs typeface="Bliss 2 regular"/>
                        </a:rPr>
                        <a:t>(2)</a:t>
                      </a:r>
                      <a:endParaRPr lang="en-GB" sz="900" b="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dirty="0">
                          <a:latin typeface="Bliss 2 regular"/>
                          <a:cs typeface="Bliss 2 regular"/>
                        </a:rPr>
                        <a:t>The Museum of Brands</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latin typeface="Bliss 2 regular"/>
                          <a:cs typeface="Bliss 2 regular"/>
                        </a:rPr>
                        <a:t>Explore how brands shape – and are shaped by – people, culture and society. Fill in these worksheets as you go along.</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latin typeface="Bliss 2 regular"/>
                          <a:cs typeface="Bliss 2 regular"/>
                          <a:hlinkClick r:id="rId8"/>
                        </a:rPr>
                        <a:t>Worksheet</a:t>
                      </a:r>
                      <a:r>
                        <a:rPr lang="en-GB" sz="900" baseline="0" dirty="0">
                          <a:latin typeface="Bliss 2 regular"/>
                          <a:cs typeface="Bliss 2 regular"/>
                          <a:hlinkClick r:id="rId8"/>
                        </a:rPr>
                        <a:t> 1</a:t>
                      </a:r>
                      <a:endParaRPr lang="en-GB" sz="900" baseline="0" dirty="0">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a:latin typeface="Bliss 2 regular"/>
                          <a:cs typeface="Bliss 2 regular"/>
                          <a:hlinkClick r:id="rId9"/>
                        </a:rPr>
                        <a:t>Worksheet 2</a:t>
                      </a:r>
                      <a:endParaRPr lang="en-GB" sz="900" dirty="0">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rgbClr val="FF0000"/>
                          </a:solidFill>
                          <a:effectLst/>
                          <a:latin typeface="Bliss 2 regular"/>
                          <a:ea typeface="+mn-ea"/>
                          <a:cs typeface="Bliss 2 regular"/>
                        </a:rPr>
                        <a:t>(4)</a:t>
                      </a:r>
                      <a:endParaRPr lang="en-GB" sz="9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en-GB" sz="900" b="1" dirty="0">
                          <a:latin typeface="Bliss 2 regular"/>
                          <a:cs typeface="Bliss 2 regular"/>
                        </a:rPr>
                        <a:t>Generic to</a:t>
                      </a:r>
                      <a:r>
                        <a:rPr lang="en-GB" sz="900" b="1" baseline="0" dirty="0">
                          <a:latin typeface="Bliss 2 regular"/>
                          <a:cs typeface="Bliss 2 regular"/>
                        </a:rPr>
                        <a:t> Brand </a:t>
                      </a:r>
                      <a:endParaRPr lang="en-GB" sz="900" b="1" dirty="0">
                        <a:solidFill>
                          <a:srgbClr val="FF0000"/>
                        </a:solidFill>
                        <a:latin typeface="Bliss 2 regular"/>
                        <a:cs typeface="Bliss 2 regular"/>
                      </a:endParaRPr>
                    </a:p>
                    <a:p>
                      <a:r>
                        <a:rPr lang="en-GB" sz="900" b="0" dirty="0">
                          <a:solidFill>
                            <a:schemeClr val="tx1"/>
                          </a:solidFill>
                          <a:latin typeface="Bliss 2 regular"/>
                          <a:cs typeface="Bliss 2 regular"/>
                        </a:rPr>
                        <a:t>Get creative</a:t>
                      </a:r>
                      <a:r>
                        <a:rPr lang="en-GB" sz="900" b="0" baseline="0" dirty="0">
                          <a:solidFill>
                            <a:schemeClr val="tx1"/>
                          </a:solidFill>
                          <a:latin typeface="Bliss 2 regular"/>
                          <a:cs typeface="Bliss 2 regular"/>
                        </a:rPr>
                        <a:t> and create your own brand name, slogan, logo, and packaging for this generic everyday household item – Milk! </a:t>
                      </a:r>
                      <a:r>
                        <a:rPr lang="en-GB" sz="900" dirty="0">
                          <a:solidFill>
                            <a:srgbClr val="FF0000"/>
                          </a:solidFill>
                          <a:latin typeface="Bliss 2 regular"/>
                          <a:cs typeface="Bliss 2 regular"/>
                        </a:rPr>
                        <a:t>(7) </a:t>
                      </a:r>
                      <a:endParaRPr lang="en-GB" sz="900" b="0" dirty="0">
                        <a:solidFill>
                          <a:schemeClr val="tx1"/>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1312266"/>
                  </a:ext>
                </a:extLst>
              </a:tr>
              <a:tr h="42588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r>
                        <a:rPr lang="en-GB" sz="900" b="1" u="none" kern="1200" dirty="0">
                          <a:solidFill>
                            <a:schemeClr val="tx1"/>
                          </a:solidFill>
                          <a:effectLst/>
                          <a:latin typeface="Bliss 2 regular"/>
                          <a:ea typeface="+mn-ea"/>
                          <a:cs typeface="Bliss 2 regular"/>
                          <a:hlinkClick r:id="rId10"/>
                        </a:rPr>
                        <a:t>BBC</a:t>
                      </a:r>
                      <a:r>
                        <a:rPr lang="en-GB" sz="900" b="1" u="none" kern="1200" baseline="0" dirty="0">
                          <a:solidFill>
                            <a:schemeClr val="tx1"/>
                          </a:solidFill>
                          <a:effectLst/>
                          <a:latin typeface="Bliss 2 regular"/>
                          <a:ea typeface="+mn-ea"/>
                          <a:cs typeface="Bliss 2 regular"/>
                          <a:hlinkClick r:id="rId10"/>
                        </a:rPr>
                        <a:t> News Business</a:t>
                      </a:r>
                      <a:endParaRPr lang="en-GB" sz="900" b="1" u="none" kern="1200" baseline="0" dirty="0">
                        <a:solidFill>
                          <a:schemeClr val="tx1"/>
                        </a:solidFill>
                        <a:effectLst/>
                        <a:latin typeface="Bliss 2 regular"/>
                        <a:ea typeface="+mn-ea"/>
                        <a:cs typeface="Bliss 2 regular"/>
                      </a:endParaRPr>
                    </a:p>
                    <a:p>
                      <a:endParaRPr lang="en-GB" sz="900" b="0" u="none" kern="1200" baseline="0" dirty="0">
                        <a:solidFill>
                          <a:schemeClr val="tx1"/>
                        </a:solidFill>
                        <a:effectLst/>
                        <a:latin typeface="Bliss 2 regular"/>
                        <a:ea typeface="+mn-ea"/>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kern="1200" baseline="0" dirty="0">
                          <a:solidFill>
                            <a:schemeClr val="tx1"/>
                          </a:solidFill>
                          <a:effectLst/>
                          <a:latin typeface="Bliss 2 regular"/>
                          <a:ea typeface="+mn-ea"/>
                          <a:cs typeface="Bliss 2 regular"/>
                        </a:rPr>
                        <a:t>Explore the Business section on BBC news and summarise at least one article per week </a:t>
                      </a:r>
                      <a:r>
                        <a:rPr lang="en-GB" sz="900" dirty="0">
                          <a:solidFill>
                            <a:srgbClr val="FF0000"/>
                          </a:solidFill>
                          <a:latin typeface="Bliss 2 regular"/>
                          <a:cs typeface="Bliss 2 regular"/>
                        </a:rPr>
                        <a:t>(8)</a:t>
                      </a:r>
                      <a:endParaRPr lang="en-GB" sz="900" b="0" dirty="0">
                        <a:solidFill>
                          <a:schemeClr val="tx1"/>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3518836873"/>
                  </a:ext>
                </a:extLst>
              </a:tr>
              <a:tr h="289337">
                <a:tc vMerge="1">
                  <a:txBody>
                    <a:bodyPr/>
                    <a:lstStyle/>
                    <a:p>
                      <a:endParaRPr lang="en-GB"/>
                    </a:p>
                  </a:txBody>
                  <a:tcPr/>
                </a:tc>
                <a:tc rowSpan="3">
                  <a:txBody>
                    <a:bodyPr/>
                    <a:lstStyle/>
                    <a:p>
                      <a:r>
                        <a:rPr lang="en-US" sz="900" b="1" dirty="0">
                          <a:latin typeface="Bliss 2 regular"/>
                          <a:cs typeface="Bliss 2 regular"/>
                        </a:rPr>
                        <a:t>Steve Jobs: The Exclusive Biography</a:t>
                      </a:r>
                    </a:p>
                    <a:p>
                      <a:r>
                        <a:rPr lang="en-US" sz="900" dirty="0">
                          <a:latin typeface="Bliss 2 regular"/>
                          <a:cs typeface="Bliss 2 regular"/>
                        </a:rPr>
                        <a:t>An extraordinary book which gives us a unique insight into the life and thinking of the man who has single-handedly transformed the way we live today</a:t>
                      </a:r>
                      <a:r>
                        <a:rPr lang="en-US" sz="900" baseline="0" dirty="0">
                          <a:latin typeface="Bliss 2 regular"/>
                          <a:cs typeface="Bliss 2 regular"/>
                        </a:rPr>
                        <a:t> </a:t>
                      </a:r>
                      <a:r>
                        <a:rPr lang="en-US" sz="900" b="0" i="0" kern="1200" dirty="0">
                          <a:solidFill>
                            <a:srgbClr val="FF0000"/>
                          </a:solidFill>
                          <a:effectLst/>
                          <a:latin typeface="Bliss 2 regular"/>
                          <a:ea typeface="+mn-ea"/>
                          <a:cs typeface="Bliss 2 regular"/>
                        </a:rPr>
                        <a:t>(1)</a:t>
                      </a:r>
                      <a:endParaRPr lang="en-GB" sz="900" kern="1200" dirty="0">
                        <a:solidFill>
                          <a:schemeClr val="dk1"/>
                        </a:solidFill>
                        <a:effectLst/>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n-US" sz="900" b="1" dirty="0">
                          <a:latin typeface="Bliss 2 regular"/>
                          <a:cs typeface="Bliss 2 regular"/>
                        </a:rPr>
                        <a:t>The Big</a:t>
                      </a:r>
                      <a:r>
                        <a:rPr lang="en-US" sz="900" b="1" baseline="0" dirty="0">
                          <a:latin typeface="Bliss 2 regular"/>
                          <a:cs typeface="Bliss 2 regular"/>
                        </a:rPr>
                        <a:t> Short </a:t>
                      </a:r>
                    </a:p>
                    <a:p>
                      <a:r>
                        <a:rPr lang="en-US" sz="900" baseline="0" dirty="0">
                          <a:latin typeface="Bliss 2 regular"/>
                          <a:cs typeface="Bliss 2 regular"/>
                        </a:rPr>
                        <a:t>A group of wily opportunists make a fortune off of the U.S economic crash by sniffing out the situation in advance and betting against the banks </a:t>
                      </a:r>
                      <a:r>
                        <a:rPr lang="en-US" sz="900" b="0" i="0" kern="1200" baseline="0" dirty="0">
                          <a:solidFill>
                            <a:srgbClr val="FF0000"/>
                          </a:solidFill>
                          <a:effectLst/>
                          <a:latin typeface="Bliss 2 regular"/>
                          <a:ea typeface="+mn-ea"/>
                          <a:cs typeface="Bliss 2 regular"/>
                        </a:rPr>
                        <a:t>(</a:t>
                      </a:r>
                      <a:r>
                        <a:rPr lang="en-US" sz="900" b="0" i="0" kern="1200" dirty="0">
                          <a:solidFill>
                            <a:srgbClr val="FF0000"/>
                          </a:solidFill>
                          <a:effectLst/>
                          <a:latin typeface="Bliss 2 regular"/>
                          <a:ea typeface="+mn-ea"/>
                          <a:cs typeface="Bliss 2 regular"/>
                        </a:rPr>
                        <a:t>1)</a:t>
                      </a:r>
                      <a:endParaRPr lang="en-GB" sz="900" b="0" i="0" kern="1200" dirty="0">
                        <a:solidFill>
                          <a:srgbClr val="FF0000"/>
                        </a:solidFill>
                        <a:effectLst/>
                        <a:latin typeface="Bliss 2 regular"/>
                        <a:ea typeface="+mn-ea"/>
                        <a:cs typeface="Bliss 2 regular"/>
                      </a:endParaRPr>
                    </a:p>
                    <a:p>
                      <a:endParaRPr lang="en-US" sz="900" b="0" i="0" kern="1200" dirty="0">
                        <a:solidFill>
                          <a:srgbClr val="FF0000"/>
                        </a:solidFill>
                        <a:effectLst/>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endParaRPr lang="en-US" sz="900" dirty="0">
                        <a:latin typeface="Bliss 2 regular"/>
                        <a:cs typeface="Bliss 2 regular"/>
                      </a:endParaRPr>
                    </a:p>
                    <a:p>
                      <a:pPr marL="171450" indent="-171450">
                        <a:buFont typeface="Arial"/>
                        <a:buChar char="•"/>
                      </a:pPr>
                      <a:r>
                        <a:rPr lang="en-US" sz="900" dirty="0">
                          <a:latin typeface="Bliss 2 regular"/>
                          <a:cs typeface="Bliss 2 regular"/>
                          <a:hlinkClick r:id="rId11"/>
                        </a:rPr>
                        <a:t>UK High Streets in Crisis</a:t>
                      </a:r>
                      <a:r>
                        <a:rPr lang="en-US" sz="900" baseline="0" dirty="0">
                          <a:latin typeface="Bliss 2 regular"/>
                          <a:cs typeface="Bliss 2 regular"/>
                        </a:rPr>
                        <a:t> </a:t>
                      </a:r>
                      <a:r>
                        <a:rPr lang="en-US" sz="900" b="0" i="0" kern="1200" dirty="0">
                          <a:solidFill>
                            <a:srgbClr val="FF0000"/>
                          </a:solidFill>
                          <a:effectLst/>
                          <a:latin typeface="Bliss 2 regular"/>
                          <a:ea typeface="+mn-ea"/>
                          <a:cs typeface="Bliss 2 regular"/>
                        </a:rPr>
                        <a:t>(1)</a:t>
                      </a:r>
                      <a:endParaRPr lang="en-GB" sz="9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kern="1200" dirty="0">
                        <a:solidFill>
                          <a:srgbClr val="FF0000"/>
                        </a:solidFill>
                        <a:effectLst/>
                        <a:latin typeface="Bliss 2 Regular" panose="02000506030000020004" pitchFamily="50"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FF99">
                        <a:alpha val="34118"/>
                      </a:srgbClr>
                    </a:solidFill>
                  </a:tcPr>
                </a:tc>
                <a:extLst>
                  <a:ext uri="{0D108BD9-81ED-4DB2-BD59-A6C34878D82A}">
                    <a16:rowId xmlns:a16="http://schemas.microsoft.com/office/drawing/2014/main" val="129623182"/>
                  </a:ext>
                </a:extLst>
              </a:tr>
              <a:tr h="13204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GB" sz="1000" dirty="0">
                        <a:latin typeface="Bliss 2 regular"/>
                        <a:cs typeface="Bliss 2 regular"/>
                      </a:endParaRPr>
                    </a:p>
                  </a:txBody>
                  <a:tcPr/>
                </a:tc>
                <a:tc rowSpan="4">
                  <a:txBody>
                    <a:bodyPr/>
                    <a:lstStyle/>
                    <a:p>
                      <a:r>
                        <a:rPr lang="en-GB" sz="900" b="1" u="sng" kern="1200" dirty="0">
                          <a:solidFill>
                            <a:schemeClr val="tx1"/>
                          </a:solidFill>
                          <a:effectLst/>
                          <a:latin typeface="Bliss 2 regular"/>
                          <a:ea typeface="+mn-ea"/>
                          <a:cs typeface="Bliss 2 regular"/>
                        </a:rPr>
                        <a:t>Top Trump</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latin typeface="Bliss 2 regular"/>
                          <a:cs typeface="Bliss 2 regular"/>
                        </a:rPr>
                        <a:t>Research and write about the features of 3</a:t>
                      </a:r>
                      <a:r>
                        <a:rPr lang="en-GB" sz="900" baseline="0" dirty="0">
                          <a:latin typeface="Bliss 2 regular"/>
                          <a:cs typeface="Bliss 2 regular"/>
                        </a:rPr>
                        <a:t> businesses:  Purpose, Sector, Scope of Activities, Size of Business, Aims of Business/Mission Statements/Type of Ownership, Revenue and Profit figures </a:t>
                      </a:r>
                      <a:r>
                        <a:rPr lang="en-GB" sz="900" dirty="0">
                          <a:solidFill>
                            <a:srgbClr val="FF0000"/>
                          </a:solidFill>
                          <a:latin typeface="Bliss 2 regular"/>
                          <a:cs typeface="Bliss 2 regular"/>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0397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r>
                        <a:rPr lang="en-GB" sz="900" dirty="0">
                          <a:latin typeface="Bliss 2 regular"/>
                          <a:cs typeface="Bliss 2 regular"/>
                        </a:rPr>
                        <a:t>Visit the Bank</a:t>
                      </a:r>
                      <a:r>
                        <a:rPr lang="en-GB" sz="900" baseline="0" dirty="0">
                          <a:latin typeface="Bliss 2 regular"/>
                          <a:cs typeface="Bliss 2 regular"/>
                        </a:rPr>
                        <a:t> of England </a:t>
                      </a:r>
                      <a:r>
                        <a:rPr lang="en-US" sz="900" b="0" i="0" kern="1200" dirty="0">
                          <a:solidFill>
                            <a:srgbClr val="FF0000"/>
                          </a:solidFill>
                          <a:effectLst/>
                          <a:latin typeface="Bliss 2 regular"/>
                          <a:ea typeface="+mn-ea"/>
                          <a:cs typeface="Bliss 2 regular"/>
                        </a:rPr>
                        <a:t>(5)</a:t>
                      </a:r>
                      <a:endParaRPr lang="en-GB" sz="900" dirty="0">
                        <a:solidFill>
                          <a:srgbClr val="FF0000"/>
                        </a:solidFill>
                        <a:latin typeface="Bliss 2 regular"/>
                        <a:cs typeface="Bliss 2 regular"/>
                      </a:endParaRPr>
                    </a:p>
                    <a:p>
                      <a:endParaRPr lang="en-GB" sz="9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3841759724"/>
                  </a:ext>
                </a:extLst>
              </a:tr>
              <a:tr h="152167">
                <a:tc vMerge="1">
                  <a:txBody>
                    <a:bodyPr/>
                    <a:lstStyle/>
                    <a:p>
                      <a:endParaRPr lang="en-GB"/>
                    </a:p>
                  </a:txBody>
                  <a:tcPr/>
                </a:tc>
                <a:tc rowSpan="3">
                  <a:txBody>
                    <a:bodyPr/>
                    <a:lstStyle/>
                    <a:p>
                      <a:r>
                        <a:rPr lang="en-US" sz="900" b="1" dirty="0">
                          <a:latin typeface="Bliss 2 regular"/>
                          <a:cs typeface="Bliss 2 regular"/>
                        </a:rPr>
                        <a:t>Zero to One: Notes on Start Ups, or How to Build the Future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latin typeface="Bliss 2 regular"/>
                          <a:cs typeface="Bliss 2 regular"/>
                        </a:rPr>
                        <a:t>A ground-breaking and thought-provoking book on innovation and what it takes for a new company to prosper </a:t>
                      </a:r>
                      <a:r>
                        <a:rPr lang="en-US" sz="900" b="0" i="0" kern="1200" dirty="0">
                          <a:solidFill>
                            <a:srgbClr val="FF0000"/>
                          </a:solidFill>
                          <a:effectLst/>
                          <a:latin typeface="Bliss 2 regular"/>
                          <a:ea typeface="+mn-ea"/>
                          <a:cs typeface="Bliss 2 regular"/>
                        </a:rPr>
                        <a:t>(1)</a:t>
                      </a:r>
                      <a:endParaRPr lang="en-US" sz="9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en-US" sz="900" b="1" dirty="0">
                          <a:latin typeface="Bliss 2 regular"/>
                          <a:cs typeface="Bliss 2 regular"/>
                        </a:rPr>
                        <a:t>The Founder </a:t>
                      </a:r>
                    </a:p>
                    <a:p>
                      <a:r>
                        <a:rPr lang="en-US" sz="900" dirty="0">
                          <a:latin typeface="Bliss 2 regular"/>
                          <a:cs typeface="Bliss 2 regular"/>
                        </a:rPr>
                        <a:t>All</a:t>
                      </a:r>
                      <a:r>
                        <a:rPr lang="en-US" sz="900" baseline="0" dirty="0">
                          <a:latin typeface="Bliss 2 regular"/>
                          <a:cs typeface="Bliss 2 regular"/>
                        </a:rPr>
                        <a:t> </a:t>
                      </a:r>
                      <a:r>
                        <a:rPr lang="en-US" sz="900" dirty="0">
                          <a:latin typeface="Bliss 2 regular"/>
                          <a:cs typeface="Bliss 2 regular"/>
                        </a:rPr>
                        <a:t>about the McDonald’s franchise.</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latin typeface="Bliss 2 regular"/>
                          <a:cs typeface="Bliss 2 regular"/>
                        </a:rPr>
                        <a:t>See how businessman Ray Kroc made McDonalds into a world wide multi-billion pound company</a:t>
                      </a:r>
                      <a:r>
                        <a:rPr lang="en-GB" sz="900" kern="1200" dirty="0">
                          <a:solidFill>
                            <a:schemeClr val="dk1"/>
                          </a:solidFill>
                          <a:effectLst/>
                          <a:latin typeface="Bliss 2 regular"/>
                          <a:ea typeface="+mn-ea"/>
                          <a:cs typeface="Bliss 2 regular"/>
                        </a:rPr>
                        <a:t> </a:t>
                      </a:r>
                      <a:r>
                        <a:rPr lang="en-US" sz="900" b="0" i="0" kern="1200" dirty="0">
                          <a:solidFill>
                            <a:srgbClr val="FF0000"/>
                          </a:solidFill>
                          <a:effectLst/>
                          <a:latin typeface="Bliss 2 regular"/>
                          <a:ea typeface="+mn-ea"/>
                          <a:cs typeface="Bliss 2 regular"/>
                        </a:rPr>
                        <a:t>(1)</a:t>
                      </a:r>
                      <a:endParaRPr lang="en-US" sz="9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171450" marR="0" lvl="0" indent="-171450" algn="l" defTabSz="914400" rtl="0" eaLnBrk="1" fontAlgn="auto" latinLnBrk="0" hangingPunct="1">
                        <a:lnSpc>
                          <a:spcPct val="100000"/>
                        </a:lnSpc>
                        <a:spcBef>
                          <a:spcPts val="0"/>
                        </a:spcBef>
                        <a:spcAft>
                          <a:spcPts val="600"/>
                        </a:spcAft>
                        <a:buClrTx/>
                        <a:buSzTx/>
                        <a:buFont typeface="Arial"/>
                        <a:buChar char="•"/>
                        <a:tabLst/>
                        <a:defRPr/>
                      </a:pPr>
                      <a:r>
                        <a:rPr lang="en-GB" sz="900" b="0" dirty="0">
                          <a:solidFill>
                            <a:srgbClr val="000000"/>
                          </a:solidFill>
                          <a:latin typeface="Bliss 2 regular"/>
                          <a:cs typeface="Bliss 2 regular"/>
                          <a:hlinkClick r:id="rId12"/>
                        </a:rPr>
                        <a:t>The Economist:</a:t>
                      </a:r>
                      <a:r>
                        <a:rPr lang="en-GB" sz="900" b="0" baseline="0" dirty="0">
                          <a:solidFill>
                            <a:srgbClr val="000000"/>
                          </a:solidFill>
                          <a:latin typeface="Bliss 2 regular"/>
                          <a:cs typeface="Bliss 2 regular"/>
                          <a:hlinkClick r:id="rId12"/>
                        </a:rPr>
                        <a:t> </a:t>
                      </a:r>
                      <a:r>
                        <a:rPr lang="en-GB" sz="900" b="0" dirty="0">
                          <a:solidFill>
                            <a:srgbClr val="000000"/>
                          </a:solidFill>
                          <a:latin typeface="Bliss 2 regular"/>
                          <a:cs typeface="Bliss 2 regular"/>
                          <a:hlinkClick r:id="rId12"/>
                        </a:rPr>
                        <a:t>Money</a:t>
                      </a:r>
                      <a:r>
                        <a:rPr lang="en-GB" sz="900" b="0" baseline="0" dirty="0">
                          <a:solidFill>
                            <a:srgbClr val="000000"/>
                          </a:solidFill>
                          <a:latin typeface="Bliss 2 regular"/>
                          <a:cs typeface="Bliss 2 regular"/>
                          <a:hlinkClick r:id="rId12"/>
                        </a:rPr>
                        <a:t> Talks – Peak Car? </a:t>
                      </a:r>
                      <a:r>
                        <a:rPr lang="en-US" sz="900" b="0" i="0" kern="1200" dirty="0">
                          <a:solidFill>
                            <a:srgbClr val="FF0000"/>
                          </a:solidFill>
                          <a:effectLst/>
                          <a:latin typeface="Bliss 2 regular"/>
                          <a:ea typeface="+mn-ea"/>
                          <a:cs typeface="Bliss 2 regular"/>
                        </a:rPr>
                        <a:t>(1)</a:t>
                      </a:r>
                      <a:endParaRPr lang="en-GB" sz="900" b="0" dirty="0">
                        <a:solidFill>
                          <a:srgbClr val="FF0000"/>
                        </a:solidFill>
                        <a:latin typeface="Bliss 2 regular"/>
                        <a:cs typeface="Bliss 2 regular"/>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900" baseline="0" dirty="0">
                        <a:solidFill>
                          <a:srgbClr val="000000"/>
                        </a:solidFill>
                        <a:latin typeface="Bliss 2 regular"/>
                        <a:cs typeface="Bliss 2 regular"/>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900" baseline="0" dirty="0">
                        <a:solidFill>
                          <a:srgbClr val="00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570637930"/>
                  </a:ext>
                </a:extLst>
              </a:tr>
              <a:tr h="265175">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rowSpan="3">
                  <a:txBody>
                    <a:bodyPr/>
                    <a:lstStyle/>
                    <a:p>
                      <a:r>
                        <a:rPr lang="en-GB" sz="900" dirty="0">
                          <a:latin typeface="Bliss 2 regular"/>
                          <a:cs typeface="Bliss 2 regular"/>
                          <a:hlinkClick r:id="rId13"/>
                        </a:rPr>
                        <a:t>Explore the Unifrog Business</a:t>
                      </a:r>
                      <a:r>
                        <a:rPr lang="en-GB" sz="900" baseline="0" dirty="0">
                          <a:latin typeface="Bliss 2 regular"/>
                          <a:cs typeface="Bliss 2 regular"/>
                          <a:hlinkClick r:id="rId13"/>
                        </a:rPr>
                        <a:t> </a:t>
                      </a:r>
                      <a:r>
                        <a:rPr lang="en-GB" sz="900" dirty="0">
                          <a:latin typeface="Bliss 2 regular"/>
                          <a:cs typeface="Bliss 2 regular"/>
                          <a:hlinkClick r:id="rId13"/>
                        </a:rPr>
                        <a:t>Guide including the ‘Geek Out’ sections </a:t>
                      </a:r>
                      <a:endParaRPr lang="en-GB" sz="900" dirty="0">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rgbClr val="FF0000"/>
                          </a:solidFill>
                          <a:effectLst/>
                          <a:latin typeface="Bliss 2 regular"/>
                          <a:ea typeface="+mn-ea"/>
                          <a:cs typeface="Bliss 2 regular"/>
                        </a:rPr>
                        <a:t>(1)</a:t>
                      </a:r>
                      <a:endParaRPr lang="en-GB" sz="9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GB"/>
                    </a:p>
                  </a:txBody>
                  <a:tcPr/>
                </a:tc>
                <a:extLst>
                  <a:ext uri="{0D108BD9-81ED-4DB2-BD59-A6C34878D82A}">
                    <a16:rowId xmlns:a16="http://schemas.microsoft.com/office/drawing/2014/main" val="2552924539"/>
                  </a:ext>
                </a:extLst>
              </a:tr>
              <a:tr h="33908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4">
                  <a:txBody>
                    <a:bodyPr/>
                    <a:lstStyle/>
                    <a:p>
                      <a:r>
                        <a:rPr lang="en-GB" sz="900" b="1" kern="1200" dirty="0">
                          <a:solidFill>
                            <a:srgbClr val="000000"/>
                          </a:solidFill>
                          <a:effectLst/>
                          <a:latin typeface="Bliss 2 regular"/>
                          <a:ea typeface="+mn-ea"/>
                          <a:cs typeface="Bliss 2 regular"/>
                        </a:rPr>
                        <a:t>Write a 500 word report on</a:t>
                      </a:r>
                      <a:r>
                        <a:rPr lang="en-GB" sz="900" b="1" kern="1200" baseline="0" dirty="0">
                          <a:solidFill>
                            <a:srgbClr val="000000"/>
                          </a:solidFill>
                          <a:effectLst/>
                          <a:latin typeface="Bliss 2 regular"/>
                          <a:ea typeface="+mn-ea"/>
                          <a:cs typeface="Bliss 2 regular"/>
                        </a:rPr>
                        <a:t> an entrepreneur of your choice.</a:t>
                      </a:r>
                    </a:p>
                    <a:p>
                      <a:endParaRPr lang="en-GB" sz="900" kern="1200" baseline="0" dirty="0">
                        <a:solidFill>
                          <a:srgbClr val="FF0000"/>
                        </a:solidFill>
                        <a:effectLst/>
                        <a:latin typeface="Bliss 2 regular"/>
                        <a:ea typeface="+mn-ea"/>
                        <a:cs typeface="Bliss 2 regular"/>
                      </a:endParaRPr>
                    </a:p>
                    <a:p>
                      <a:r>
                        <a:rPr lang="en-GB" sz="900" kern="1200" baseline="0" dirty="0">
                          <a:solidFill>
                            <a:srgbClr val="000000"/>
                          </a:solidFill>
                          <a:effectLst/>
                          <a:latin typeface="Bliss 2 regular"/>
                          <a:ea typeface="+mn-ea"/>
                          <a:cs typeface="Bliss 2 regular"/>
                        </a:rPr>
                        <a:t>Examples of Entrepreneurs</a:t>
                      </a:r>
                    </a:p>
                    <a:p>
                      <a:pPr marL="171450" indent="-171450">
                        <a:buFontTx/>
                        <a:buChar char="-"/>
                      </a:pPr>
                      <a:r>
                        <a:rPr lang="en-GB" sz="900" kern="1200" baseline="0" dirty="0">
                          <a:solidFill>
                            <a:srgbClr val="000000"/>
                          </a:solidFill>
                          <a:effectLst/>
                          <a:latin typeface="Bliss 2 regular"/>
                          <a:ea typeface="+mn-ea"/>
                          <a:cs typeface="Bliss 2 regular"/>
                        </a:rPr>
                        <a:t>Jeff Bezos</a:t>
                      </a:r>
                    </a:p>
                    <a:p>
                      <a:pPr marL="171450" indent="-171450">
                        <a:buFontTx/>
                        <a:buChar char="-"/>
                      </a:pPr>
                      <a:r>
                        <a:rPr lang="en-GB" sz="900" kern="1200" baseline="0" dirty="0">
                          <a:solidFill>
                            <a:srgbClr val="000000"/>
                          </a:solidFill>
                          <a:effectLst/>
                          <a:latin typeface="Bliss 2 regular"/>
                          <a:ea typeface="+mn-ea"/>
                          <a:cs typeface="Bliss 2 regular"/>
                        </a:rPr>
                        <a:t>Bill Gates</a:t>
                      </a:r>
                    </a:p>
                    <a:p>
                      <a:pPr marL="171450" indent="-171450">
                        <a:buFontTx/>
                        <a:buChar char="-"/>
                      </a:pPr>
                      <a:r>
                        <a:rPr lang="en-GB" sz="900" kern="1200" baseline="0" dirty="0">
                          <a:solidFill>
                            <a:srgbClr val="000000"/>
                          </a:solidFill>
                          <a:effectLst/>
                          <a:latin typeface="Bliss 2 regular"/>
                          <a:ea typeface="+mn-ea"/>
                          <a:cs typeface="Bliss 2 regular"/>
                        </a:rPr>
                        <a:t>Anita Roddick</a:t>
                      </a:r>
                    </a:p>
                    <a:p>
                      <a:pPr marL="171450" indent="-171450">
                        <a:buFontTx/>
                        <a:buChar char="-"/>
                      </a:pPr>
                      <a:r>
                        <a:rPr lang="en-GB" sz="900" kern="1200" baseline="0" dirty="0">
                          <a:solidFill>
                            <a:srgbClr val="000000"/>
                          </a:solidFill>
                          <a:effectLst/>
                          <a:latin typeface="Bliss 2 regular"/>
                          <a:ea typeface="+mn-ea"/>
                          <a:cs typeface="Bliss 2 regular"/>
                        </a:rPr>
                        <a:t>Larry Page</a:t>
                      </a:r>
                    </a:p>
                    <a:p>
                      <a:pPr marL="171450" indent="-171450">
                        <a:buFontTx/>
                        <a:buChar char="-"/>
                      </a:pPr>
                      <a:r>
                        <a:rPr lang="en-GB" sz="900" kern="1200" baseline="0" dirty="0">
                          <a:solidFill>
                            <a:srgbClr val="000000"/>
                          </a:solidFill>
                          <a:effectLst/>
                          <a:latin typeface="Bliss 2 regular"/>
                          <a:ea typeface="+mn-ea"/>
                          <a:cs typeface="Bliss 2 regular"/>
                        </a:rPr>
                        <a:t>Mark Zuckerberg</a:t>
                      </a:r>
                    </a:p>
                    <a:p>
                      <a:pPr marL="171450" indent="-171450">
                        <a:buFontTx/>
                        <a:buChar char="-"/>
                      </a:pPr>
                      <a:r>
                        <a:rPr lang="en-GB" sz="900" kern="1200" baseline="0" dirty="0">
                          <a:solidFill>
                            <a:srgbClr val="000000"/>
                          </a:solidFill>
                          <a:effectLst/>
                          <a:latin typeface="Bliss 2 regular"/>
                          <a:ea typeface="+mn-ea"/>
                          <a:cs typeface="Bliss 2 regular"/>
                        </a:rPr>
                        <a:t>Warren Buffet</a:t>
                      </a:r>
                    </a:p>
                    <a:p>
                      <a:pPr marL="171450" indent="-171450">
                        <a:buFontTx/>
                        <a:buChar char="-"/>
                      </a:pPr>
                      <a:r>
                        <a:rPr lang="en-GB" sz="900" kern="1200" baseline="0" dirty="0">
                          <a:solidFill>
                            <a:srgbClr val="000000"/>
                          </a:solidFill>
                          <a:effectLst/>
                          <a:latin typeface="Bliss 2 regular"/>
                          <a:ea typeface="+mn-ea"/>
                          <a:cs typeface="Bliss 2 regular"/>
                        </a:rPr>
                        <a:t>Elon Musk</a:t>
                      </a:r>
                    </a:p>
                    <a:p>
                      <a:endParaRPr lang="en-US" sz="900" dirty="0">
                        <a:latin typeface="Bliss 2 regular"/>
                        <a:cs typeface="Bliss 2 regular"/>
                      </a:endParaRPr>
                    </a:p>
                    <a:p>
                      <a:r>
                        <a:rPr lang="en-US" sz="900" dirty="0">
                          <a:latin typeface="Bliss 2 regular"/>
                          <a:cs typeface="Bliss 2 regular"/>
                        </a:rPr>
                        <a:t>Try to incorporate as much detail as you can for each bullet point on slide 13 of this presentation </a:t>
                      </a:r>
                      <a:r>
                        <a:rPr lang="en-GB" sz="900" dirty="0">
                          <a:solidFill>
                            <a:srgbClr val="FF0000"/>
                          </a:solidFill>
                          <a:latin typeface="Bliss 2 regular"/>
                          <a:cs typeface="Bliss 2 regular"/>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extLst>
                  <a:ext uri="{0D108BD9-81ED-4DB2-BD59-A6C34878D82A}">
                    <a16:rowId xmlns:a16="http://schemas.microsoft.com/office/drawing/2014/main" val="10009"/>
                  </a:ext>
                </a:extLst>
              </a:tr>
              <a:tr h="507642">
                <a:tc vMerge="1">
                  <a:txBody>
                    <a:bodyPr/>
                    <a:lstStyle/>
                    <a:p>
                      <a:endParaRPr lang="en-GB"/>
                    </a:p>
                  </a:txBody>
                  <a:tcPr/>
                </a:tc>
                <a:tc rowSpan="2">
                  <a:txBody>
                    <a:bodyPr/>
                    <a:lstStyle/>
                    <a:p>
                      <a:r>
                        <a:rPr lang="en-US" sz="900" b="1" dirty="0">
                          <a:latin typeface="Bliss 2 regular"/>
                          <a:cs typeface="Bliss 2 regular"/>
                        </a:rPr>
                        <a:t>Building strong brands </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err="1">
                          <a:latin typeface="Bliss 2 regular"/>
                          <a:cs typeface="Bliss 2 regular"/>
                        </a:rPr>
                        <a:t>Aaker</a:t>
                      </a:r>
                      <a:r>
                        <a:rPr lang="en-US" sz="900" dirty="0">
                          <a:latin typeface="Bliss 2 regular"/>
                          <a:cs typeface="Bliss 2 regular"/>
                        </a:rPr>
                        <a:t> uses real brand-building cases from Saturn, General Electric, Kodak, Healthy Choice, McDonald's, and others to demonstrate how strong brands have been created and managed </a:t>
                      </a:r>
                      <a:r>
                        <a:rPr lang="en-US" sz="900" b="0" i="0" kern="1200" dirty="0">
                          <a:solidFill>
                            <a:srgbClr val="FF0000"/>
                          </a:solidFill>
                          <a:effectLst/>
                          <a:latin typeface="Bliss 2 regular"/>
                          <a:ea typeface="+mn-ea"/>
                          <a:cs typeface="Bliss 2 regular"/>
                        </a:rPr>
                        <a:t>(1)</a:t>
                      </a:r>
                      <a:endParaRPr lang="en-GB" sz="900" kern="1200" dirty="0">
                        <a:solidFill>
                          <a:schemeClr val="dk1"/>
                        </a:solidFill>
                        <a:effectLst/>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dirty="0">
                          <a:latin typeface="Bliss 2 regular"/>
                          <a:cs typeface="Bliss 2 regular"/>
                        </a:rPr>
                        <a:t>TED</a:t>
                      </a:r>
                      <a:r>
                        <a:rPr lang="en-GB" sz="900" baseline="0" dirty="0">
                          <a:latin typeface="Bliss 2 regular"/>
                          <a:cs typeface="Bliss 2 regular"/>
                        </a:rPr>
                        <a:t> Talks </a:t>
                      </a:r>
                      <a:r>
                        <a:rPr lang="en-US" sz="900" b="0" i="0" kern="1200" dirty="0">
                          <a:solidFill>
                            <a:srgbClr val="FF0000"/>
                          </a:solidFill>
                          <a:effectLst/>
                          <a:latin typeface="Bliss 2 regular"/>
                          <a:ea typeface="+mn-ea"/>
                          <a:cs typeface="Bliss 2 regular"/>
                        </a:rPr>
                        <a:t>(1)</a:t>
                      </a:r>
                      <a:endParaRPr lang="en-GB" sz="900" baseline="0" dirty="0">
                        <a:latin typeface="Bliss 2 regular"/>
                        <a:cs typeface="Bliss 2 regular"/>
                      </a:endParaRPr>
                    </a:p>
                    <a:p>
                      <a:pPr marL="171450" indent="-171450">
                        <a:buFont typeface="Arial" panose="020B0604020202020204" pitchFamily="34" charset="0"/>
                        <a:buChar char="•"/>
                      </a:pPr>
                      <a:r>
                        <a:rPr lang="en-GB" sz="900" baseline="0" dirty="0">
                          <a:latin typeface="Bliss 2 regular"/>
                          <a:cs typeface="Bliss 2 regular"/>
                          <a:hlinkClick r:id="rId14"/>
                        </a:rPr>
                        <a:t>The single biggest reason why start-ups succeed</a:t>
                      </a:r>
                      <a:endParaRPr lang="en-GB" sz="900" baseline="0" dirty="0">
                        <a:latin typeface="Bliss 2 regular"/>
                        <a:cs typeface="Bliss 2 regular"/>
                      </a:endParaRPr>
                    </a:p>
                    <a:p>
                      <a:pPr marL="171450" indent="-171450">
                        <a:buFont typeface="Arial" panose="020B0604020202020204" pitchFamily="34" charset="0"/>
                        <a:buChar char="•"/>
                      </a:pPr>
                      <a:r>
                        <a:rPr lang="en-GB" sz="900" baseline="0" dirty="0">
                          <a:latin typeface="Bliss 2 regular"/>
                          <a:cs typeface="Bliss 2 regular"/>
                          <a:hlinkClick r:id="rId15"/>
                        </a:rPr>
                        <a:t>Where’s Google going next?</a:t>
                      </a:r>
                      <a:endParaRPr lang="en-GB" sz="900" baseline="0" dirty="0">
                        <a:latin typeface="Bliss 2 regular"/>
                        <a:cs typeface="Bliss 2 regular"/>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aseline="0" dirty="0">
                          <a:latin typeface="Bliss 2 regular"/>
                          <a:cs typeface="Bliss 2 regular"/>
                          <a:hlinkClick r:id="rId16"/>
                        </a:rPr>
                        <a:t>Why gender-based marketing is bad for business?</a:t>
                      </a:r>
                      <a:r>
                        <a:rPr lang="en-GB" sz="900" baseline="0" dirty="0">
                          <a:latin typeface="Bliss 2 regular"/>
                          <a:cs typeface="Bliss 2 regular"/>
                        </a:rPr>
                        <a:t> </a:t>
                      </a:r>
                      <a:r>
                        <a:rPr lang="en-US" sz="900" b="0" i="0" kern="1200" dirty="0">
                          <a:solidFill>
                            <a:srgbClr val="FF0000"/>
                          </a:solidFill>
                          <a:effectLst/>
                          <a:latin typeface="Bliss 2 regular"/>
                          <a:ea typeface="+mn-ea"/>
                          <a:cs typeface="Bliss 2 regular"/>
                        </a:rPr>
                        <a:t>(1)</a:t>
                      </a:r>
                      <a:endParaRPr lang="en-US" sz="900" dirty="0">
                        <a:latin typeface="Bliss 2 regular"/>
                        <a:cs typeface="Bliss 2 regular"/>
                      </a:endParaRPr>
                    </a:p>
                    <a:p>
                      <a:pPr marL="0" indent="0">
                        <a:buFont typeface="Arial" panose="020B0604020202020204" pitchFamily="34" charset="0"/>
                        <a:buNone/>
                      </a:pPr>
                      <a:endParaRPr lang="en-GB" sz="9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900" b="1" i="0" kern="1200" dirty="0">
                          <a:solidFill>
                            <a:schemeClr val="tx1"/>
                          </a:solidFill>
                          <a:effectLst/>
                          <a:latin typeface="Bliss 2 regular"/>
                          <a:ea typeface="+mn-ea"/>
                          <a:cs typeface="Bliss 2 regular"/>
                        </a:rPr>
                        <a:t>BBC 4 Business Podcasts </a:t>
                      </a:r>
                      <a:r>
                        <a:rPr lang="en-US" sz="900" b="0" i="0" kern="1200" dirty="0">
                          <a:solidFill>
                            <a:srgbClr val="FF0000"/>
                          </a:solidFill>
                          <a:effectLst/>
                          <a:latin typeface="Bliss 2 regular"/>
                          <a:ea typeface="+mn-ea"/>
                          <a:cs typeface="Bliss 2 regular"/>
                        </a:rPr>
                        <a:t>(1)</a:t>
                      </a:r>
                      <a:r>
                        <a:rPr lang="en-US" sz="900" b="1" i="0" kern="1200" dirty="0">
                          <a:solidFill>
                            <a:schemeClr val="tx1"/>
                          </a:solidFill>
                          <a:effectLst/>
                          <a:latin typeface="Bliss 2 regular"/>
                          <a:ea typeface="+mn-ea"/>
                          <a:cs typeface="Bliss 2 regular"/>
                        </a:rPr>
                        <a:t> </a:t>
                      </a:r>
                      <a:endParaRPr lang="en-GB" sz="900" b="0" dirty="0">
                        <a:solidFill>
                          <a:schemeClr val="tx1"/>
                        </a:solidFill>
                        <a:latin typeface="Bliss 2 regular"/>
                        <a:cs typeface="Bliss 2 regular"/>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900" b="0" i="0" kern="1200" dirty="0">
                          <a:solidFill>
                            <a:schemeClr val="dk1"/>
                          </a:solidFill>
                          <a:effectLst/>
                          <a:latin typeface="Bliss 2 regular"/>
                          <a:ea typeface="+mn-ea"/>
                          <a:cs typeface="Bliss 2 regular"/>
                          <a:hlinkClick r:id="rId17"/>
                        </a:rPr>
                        <a:t>Supply-Chains</a:t>
                      </a:r>
                      <a:r>
                        <a:rPr lang="en-GB" sz="900" b="0" i="0" kern="1200" baseline="0" dirty="0">
                          <a:solidFill>
                            <a:schemeClr val="dk1"/>
                          </a:solidFill>
                          <a:effectLst/>
                          <a:latin typeface="Bliss 2 regular"/>
                          <a:ea typeface="+mn-ea"/>
                          <a:cs typeface="Bliss 2 regular"/>
                          <a:hlinkClick r:id="rId17"/>
                        </a:rPr>
                        <a:t> vs Covid-19 </a:t>
                      </a:r>
                      <a:endParaRPr lang="en-GB" sz="900" b="0" i="0" kern="1200" baseline="0" dirty="0">
                        <a:solidFill>
                          <a:schemeClr val="dk1"/>
                        </a:solidFill>
                        <a:effectLst/>
                        <a:latin typeface="Bliss 2 regular"/>
                        <a:ea typeface="+mn-ea"/>
                        <a:cs typeface="Bliss 2 regular"/>
                      </a:endParaRPr>
                    </a:p>
                    <a:p>
                      <a:pPr marL="171450" indent="-171450">
                        <a:buFont typeface="Arial"/>
                        <a:buChar char="•"/>
                      </a:pPr>
                      <a:r>
                        <a:rPr lang="en-US" sz="900" dirty="0">
                          <a:latin typeface="Bliss 2 regular"/>
                          <a:cs typeface="Bliss 2 regular"/>
                          <a:hlinkClick r:id="rId18"/>
                        </a:rPr>
                        <a:t>The Business of Clicks</a:t>
                      </a:r>
                      <a:endParaRPr lang="en-US" sz="900" dirty="0">
                        <a:latin typeface="Bliss 2 regular"/>
                        <a:cs typeface="Bliss 2 regular"/>
                      </a:endParaRPr>
                    </a:p>
                    <a:p>
                      <a:pPr marL="0" indent="0">
                        <a:buFont typeface="Arial"/>
                        <a:buNone/>
                      </a:pPr>
                      <a:endParaRPr lang="en-US" sz="900" dirty="0">
                        <a:latin typeface="Bliss 2 regular"/>
                        <a:cs typeface="Bliss 2 regular"/>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dirty="0">
                          <a:latin typeface="Bliss 2 regular"/>
                          <a:cs typeface="Bliss 2 regular"/>
                          <a:hlinkClick r:id="rId19"/>
                        </a:rPr>
                        <a:t>Keeping up with the burgers</a:t>
                      </a:r>
                      <a:endParaRPr lang="en-US" sz="900" dirty="0">
                        <a:latin typeface="Bliss 2 regular"/>
                        <a:cs typeface="Bliss 2 regular"/>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900" dirty="0">
                          <a:latin typeface="Bliss 2 regular"/>
                          <a:cs typeface="Bliss 2 regular"/>
                          <a:hlinkClick r:id="rId20"/>
                        </a:rPr>
                        <a:t>Ryanair – a change of direction?</a:t>
                      </a:r>
                      <a:endParaRPr lang="en-US" sz="900" dirty="0">
                        <a:latin typeface="Bliss 2 regular"/>
                        <a:cs typeface="Bliss 2 regular"/>
                      </a:endParaRPr>
                    </a:p>
                    <a:p>
                      <a:pPr marL="171450" lvl="0" indent="-171450">
                        <a:spcAft>
                          <a:spcPts val="600"/>
                        </a:spcAft>
                        <a:buFont typeface="Arial" panose="020B0604020202020204" pitchFamily="34" charset="0"/>
                        <a:buChar char="•"/>
                      </a:pPr>
                      <a:endParaRPr lang="en-GB" sz="900" kern="1200" dirty="0">
                        <a:solidFill>
                          <a:schemeClr val="dk1"/>
                        </a:solidFill>
                        <a:effectLst/>
                        <a:latin typeface="Bliss 2 regular"/>
                        <a:ea typeface="+mn-ea"/>
                        <a:cs typeface="Bliss 2 regular"/>
                      </a:endParaRPr>
                    </a:p>
                    <a:p>
                      <a:pPr marL="0" lvl="0" indent="0">
                        <a:spcAft>
                          <a:spcPts val="600"/>
                        </a:spcAft>
                        <a:buFont typeface="Arial" panose="020B0604020202020204" pitchFamily="34" charset="0"/>
                        <a:buNone/>
                      </a:pPr>
                      <a:endParaRPr lang="en-GB" sz="900" kern="1200" dirty="0">
                        <a:solidFill>
                          <a:schemeClr val="dk1"/>
                        </a:solidFill>
                        <a:effectLst/>
                        <a:latin typeface="Bliss 2 regular"/>
                        <a:ea typeface="+mn-ea"/>
                        <a:cs typeface="Bliss 2 regular"/>
                      </a:endParaRPr>
                    </a:p>
                    <a:p>
                      <a:pPr marL="171450" lvl="0" indent="-171450">
                        <a:spcAft>
                          <a:spcPts val="600"/>
                        </a:spcAft>
                        <a:buFont typeface="Arial" panose="020B0604020202020204" pitchFamily="34" charset="0"/>
                        <a:buChar char="•"/>
                      </a:pPr>
                      <a:endParaRPr lang="en-GB" sz="900" kern="1200" dirty="0">
                        <a:solidFill>
                          <a:schemeClr val="dk1"/>
                        </a:solidFill>
                        <a:effectLst/>
                        <a:latin typeface="Bliss 2 regular"/>
                        <a:ea typeface="+mn-ea"/>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570645005"/>
                  </a:ext>
                </a:extLst>
              </a:tr>
              <a:tr h="267085">
                <a:tc vMerge="1">
                  <a:txBody>
                    <a:bodyPr/>
                    <a:lstStyle/>
                    <a:p>
                      <a:endParaRPr lang="en-GB" sz="1000" dirty="0">
                        <a:latin typeface="Bliss 2 Regular" panose="02000506030000020004" pitchFamily="50"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sz="1000" dirty="0">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tc rowSpan="2">
                  <a:txBody>
                    <a:bodyPr/>
                    <a:lstStyle/>
                    <a:p>
                      <a:r>
                        <a:rPr lang="en-GB" sz="900" b="1" dirty="0">
                          <a:latin typeface="Bliss 2 regular"/>
                          <a:cs typeface="Bliss 2 regular"/>
                        </a:rPr>
                        <a:t>Canary</a:t>
                      </a:r>
                      <a:r>
                        <a:rPr lang="en-GB" sz="900" b="1" baseline="0" dirty="0">
                          <a:latin typeface="Bliss 2 regular"/>
                          <a:cs typeface="Bliss 2 regular"/>
                        </a:rPr>
                        <a:t> Wharf</a:t>
                      </a:r>
                    </a:p>
                    <a:p>
                      <a:r>
                        <a:rPr lang="en-GB" sz="900" baseline="0" dirty="0">
                          <a:latin typeface="Bliss 2 regular"/>
                          <a:cs typeface="Bliss 2 regular"/>
                        </a:rPr>
                        <a:t>Explore the secondary central business district of London and the main financial centres of the UK and the world</a:t>
                      </a:r>
                    </a:p>
                    <a:p>
                      <a:pPr marL="0" marR="0" indent="0" algn="l" defTabSz="914400" rtl="0" eaLnBrk="1" fontAlgn="auto" latinLnBrk="0" hangingPunct="1">
                        <a:lnSpc>
                          <a:spcPct val="100000"/>
                        </a:lnSpc>
                        <a:spcBef>
                          <a:spcPts val="0"/>
                        </a:spcBef>
                        <a:spcAft>
                          <a:spcPts val="0"/>
                        </a:spcAft>
                        <a:buClrTx/>
                        <a:buSzTx/>
                        <a:buFontTx/>
                        <a:buNone/>
                        <a:tabLst/>
                        <a:defRPr/>
                      </a:pPr>
                      <a:r>
                        <a:rPr lang="en-US" sz="900" b="0" i="0" kern="1200" dirty="0">
                          <a:solidFill>
                            <a:srgbClr val="FF0000"/>
                          </a:solidFill>
                          <a:effectLst/>
                          <a:latin typeface="Bliss 2 regular"/>
                          <a:ea typeface="+mn-ea"/>
                          <a:cs typeface="Bliss 2 regular"/>
                        </a:rPr>
                        <a:t>(1)</a:t>
                      </a:r>
                      <a:endParaRPr lang="en-GB" sz="9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a:p>
                  </a:txBody>
                  <a:tcPr/>
                </a:tc>
                <a:extLst>
                  <a:ext uri="{0D108BD9-81ED-4DB2-BD59-A6C34878D82A}">
                    <a16:rowId xmlns:a16="http://schemas.microsoft.com/office/drawing/2014/main" val="2179943595"/>
                  </a:ext>
                </a:extLst>
              </a:tr>
              <a:tr h="1063103">
                <a:tc vMerge="1">
                  <a:txBody>
                    <a:bodyPr/>
                    <a:lstStyle/>
                    <a:p>
                      <a:endParaRPr lang="en-US"/>
                    </a:p>
                  </a:txBody>
                  <a:tcPr/>
                </a:tc>
                <a:tc>
                  <a:txBody>
                    <a:bodyPr/>
                    <a:lstStyle/>
                    <a:p>
                      <a:r>
                        <a:rPr lang="en-US" sz="900" b="1" dirty="0">
                          <a:latin typeface="Bliss 2 regular"/>
                          <a:cs typeface="Bliss 2 regular"/>
                        </a:rPr>
                        <a:t>The Everything Store: Jeff Bezos and the Age of Amazon</a:t>
                      </a:r>
                    </a:p>
                    <a:p>
                      <a:r>
                        <a:rPr lang="en-US" sz="900" dirty="0">
                          <a:latin typeface="Bliss 2 regular"/>
                          <a:cs typeface="Bliss 2 regular"/>
                        </a:rPr>
                        <a:t>Find out the true story of the global giant Amazon and how it started off in a garage in Seattle simply delivering books through the mail to becoming “the everything store</a:t>
                      </a:r>
                      <a:r>
                        <a:rPr lang="en-GB" sz="900" baseline="0" dirty="0">
                          <a:latin typeface="Bliss 2 regular"/>
                          <a:cs typeface="Bliss 2 regular"/>
                        </a:rPr>
                        <a:t>” </a:t>
                      </a:r>
                      <a:r>
                        <a:rPr lang="en-US" sz="900" b="0" i="0" kern="1200" dirty="0">
                          <a:solidFill>
                            <a:srgbClr val="FF0000"/>
                          </a:solidFill>
                          <a:effectLst/>
                          <a:latin typeface="Bliss 2 regular"/>
                          <a:ea typeface="+mn-ea"/>
                          <a:cs typeface="Bliss 2 regular"/>
                        </a:rPr>
                        <a:t>(1)</a:t>
                      </a:r>
                      <a:endParaRPr lang="en-GB" sz="9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latin typeface="Bliss 2 regular"/>
                          <a:cs typeface="Bliss 2 regular"/>
                          <a:hlinkClick r:id="rId21"/>
                        </a:rPr>
                        <a:t>Inside </a:t>
                      </a:r>
                      <a:r>
                        <a:rPr lang="en-US" sz="900" b="1" dirty="0" err="1">
                          <a:latin typeface="Bliss 2 regular"/>
                          <a:cs typeface="Bliss 2 regular"/>
                          <a:hlinkClick r:id="rId21"/>
                        </a:rPr>
                        <a:t>Aldi</a:t>
                      </a:r>
                      <a:r>
                        <a:rPr lang="en-US" sz="900" b="1" dirty="0">
                          <a:latin typeface="Bliss 2 regular"/>
                          <a:cs typeface="Bliss 2 regular"/>
                          <a:hlinkClick r:id="rId21"/>
                        </a:rPr>
                        <a:t>: Britain’s biggest budget supermarket</a:t>
                      </a:r>
                      <a:endParaRPr lang="en-US" sz="900" b="1" dirty="0">
                        <a:latin typeface="Bliss 2 regular"/>
                        <a:cs typeface="Bliss 2 regular"/>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dirty="0"/>
                        <a:t>Documentary exploring how the German supermarket has swept the UK, overcoming industry hostility and snobbery with its discount goods. Former staff reveal how </a:t>
                      </a:r>
                      <a:r>
                        <a:rPr lang="en-US" sz="900" dirty="0" err="1"/>
                        <a:t>Aldi</a:t>
                      </a:r>
                      <a:r>
                        <a:rPr lang="en-US" sz="900" dirty="0"/>
                        <a:t> used a host of clever techniques to cut costs, and how their own brand goods look and taste like their big-name counterparts but cost a fraction of the price.</a:t>
                      </a:r>
                      <a:r>
                        <a:rPr lang="en-US" sz="900" baseline="0" dirty="0"/>
                        <a:t> </a:t>
                      </a:r>
                      <a:r>
                        <a:rPr lang="en-US" sz="900" b="0" i="0" kern="1200" dirty="0">
                          <a:solidFill>
                            <a:srgbClr val="FF0000"/>
                          </a:solidFill>
                          <a:effectLst/>
                          <a:latin typeface="Bliss 2 regular"/>
                          <a:ea typeface="+mn-ea"/>
                          <a:cs typeface="Bliss 2 regular"/>
                        </a:rPr>
                        <a:t>(1)</a:t>
                      </a:r>
                      <a:endParaRPr lang="en-GB" sz="900" dirty="0">
                        <a:solidFill>
                          <a:srgbClr val="FF0000"/>
                        </a:solidFill>
                        <a:latin typeface="Bliss 2 regular"/>
                        <a:cs typeface="Bliss 2 regular"/>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CC"/>
                    </a:solidFill>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14"/>
                  </a:ext>
                </a:extLst>
              </a:tr>
            </a:tbl>
          </a:graphicData>
        </a:graphic>
      </p:graphicFrame>
      <p:pic>
        <p:nvPicPr>
          <p:cNvPr id="3" name="Picture 2" descr="Image result for book clipart"/>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2390528" y="685085"/>
            <a:ext cx="669439" cy="441722"/>
          </a:xfrm>
          <a:prstGeom prst="rect">
            <a:avLst/>
          </a:prstGeom>
          <a:noFill/>
          <a:ln>
            <a:noFill/>
          </a:ln>
        </p:spPr>
      </p:pic>
      <p:pic>
        <p:nvPicPr>
          <p:cNvPr id="4" name="Picture 3" descr="White TV by liftarn"/>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603147" y="648062"/>
            <a:ext cx="590647" cy="566936"/>
          </a:xfrm>
          <a:prstGeom prst="rect">
            <a:avLst/>
          </a:prstGeom>
          <a:noFill/>
          <a:ln>
            <a:noFill/>
          </a:ln>
        </p:spPr>
      </p:pic>
      <p:pic>
        <p:nvPicPr>
          <p:cNvPr id="5" name="Picture 4"/>
          <p:cNvPicPr/>
          <p:nvPr/>
        </p:nvPicPr>
        <p:blipFill>
          <a:blip r:embed="rId24" cstate="print">
            <a:extLst>
              <a:ext uri="{28A0092B-C50C-407E-A947-70E740481C1C}">
                <a14:useLocalDpi xmlns:a14="http://schemas.microsoft.com/office/drawing/2010/main" val="0"/>
              </a:ext>
            </a:extLst>
          </a:blip>
          <a:stretch>
            <a:fillRect/>
          </a:stretch>
        </p:blipFill>
        <p:spPr>
          <a:xfrm>
            <a:off x="7607518" y="648062"/>
            <a:ext cx="404767" cy="488412"/>
          </a:xfrm>
          <a:prstGeom prst="rect">
            <a:avLst/>
          </a:prstGeom>
        </p:spPr>
      </p:pic>
      <p:pic>
        <p:nvPicPr>
          <p:cNvPr id="6" name="Picture 5" descr="Image result for museum clipart"/>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456984" y="561458"/>
            <a:ext cx="344488" cy="344488"/>
          </a:xfrm>
          <a:prstGeom prst="rect">
            <a:avLst/>
          </a:prstGeom>
          <a:noFill/>
          <a:ln>
            <a:noFill/>
          </a:ln>
        </p:spPr>
      </p:pic>
      <p:pic>
        <p:nvPicPr>
          <p:cNvPr id="7" name="Picture 6" descr="SIS Quantitative Market Research"/>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1516459" y="659502"/>
            <a:ext cx="560963" cy="492889"/>
          </a:xfrm>
          <a:prstGeom prst="rect">
            <a:avLst/>
          </a:prstGeom>
          <a:noFill/>
          <a:ln>
            <a:noFill/>
          </a:ln>
        </p:spPr>
      </p:pic>
      <p:pic>
        <p:nvPicPr>
          <p:cNvPr id="10" name="Picture 9"/>
          <p:cNvPicPr>
            <a:picLocks noChangeAspect="1"/>
          </p:cNvPicPr>
          <p:nvPr/>
        </p:nvPicPr>
        <p:blipFill rotWithShape="1">
          <a:blip r:embed="rId27"/>
          <a:srcRect l="25008" t="17288" r="25008" b="24559"/>
          <a:stretch/>
        </p:blipFill>
        <p:spPr>
          <a:xfrm>
            <a:off x="6045428" y="6759235"/>
            <a:ext cx="197530" cy="197530"/>
          </a:xfrm>
          <a:prstGeom prst="rect">
            <a:avLst/>
          </a:prstGeom>
        </p:spPr>
      </p:pic>
      <p:pic>
        <p:nvPicPr>
          <p:cNvPr id="11" name="Picture 10"/>
          <p:cNvPicPr>
            <a:picLocks noChangeAspect="1"/>
          </p:cNvPicPr>
          <p:nvPr/>
        </p:nvPicPr>
        <p:blipFill rotWithShape="1">
          <a:blip r:embed="rId27"/>
          <a:srcRect l="25008" t="17288" r="25008" b="24559"/>
          <a:stretch/>
        </p:blipFill>
        <p:spPr>
          <a:xfrm>
            <a:off x="5996264" y="5139231"/>
            <a:ext cx="313818" cy="313818"/>
          </a:xfrm>
          <a:prstGeom prst="rect">
            <a:avLst/>
          </a:prstGeom>
        </p:spPr>
      </p:pic>
      <p:pic>
        <p:nvPicPr>
          <p:cNvPr id="12" name="Picture 11"/>
          <p:cNvPicPr>
            <a:picLocks noChangeAspect="1"/>
          </p:cNvPicPr>
          <p:nvPr/>
        </p:nvPicPr>
        <p:blipFill rotWithShape="1">
          <a:blip r:embed="rId27"/>
          <a:srcRect l="25008" t="17288" r="25008" b="24559"/>
          <a:stretch/>
        </p:blipFill>
        <p:spPr>
          <a:xfrm>
            <a:off x="11752682" y="1974754"/>
            <a:ext cx="246112" cy="246112"/>
          </a:xfrm>
          <a:prstGeom prst="rect">
            <a:avLst/>
          </a:prstGeom>
        </p:spPr>
      </p:pic>
      <p:pic>
        <p:nvPicPr>
          <p:cNvPr id="13" name="Picture 12"/>
          <p:cNvPicPr>
            <a:picLocks noChangeAspect="1"/>
          </p:cNvPicPr>
          <p:nvPr/>
        </p:nvPicPr>
        <p:blipFill rotWithShape="1">
          <a:blip r:embed="rId27"/>
          <a:srcRect l="25008" t="17288" r="25008" b="24559"/>
          <a:stretch/>
        </p:blipFill>
        <p:spPr>
          <a:xfrm>
            <a:off x="6456040" y="332656"/>
            <a:ext cx="247260" cy="247260"/>
          </a:xfrm>
          <a:prstGeom prst="rect">
            <a:avLst/>
          </a:prstGeom>
        </p:spPr>
      </p:pic>
      <p:pic>
        <p:nvPicPr>
          <p:cNvPr id="15" name="Picture 14"/>
          <p:cNvPicPr>
            <a:picLocks noChangeAspect="1"/>
          </p:cNvPicPr>
          <p:nvPr/>
        </p:nvPicPr>
        <p:blipFill rotWithShape="1">
          <a:blip r:embed="rId27"/>
          <a:srcRect l="25008" t="17288" r="25008" b="24559"/>
          <a:stretch/>
        </p:blipFill>
        <p:spPr>
          <a:xfrm>
            <a:off x="8717858" y="5016349"/>
            <a:ext cx="344488" cy="344488"/>
          </a:xfrm>
          <a:prstGeom prst="rect">
            <a:avLst/>
          </a:prstGeom>
        </p:spPr>
      </p:pic>
      <p:pic>
        <p:nvPicPr>
          <p:cNvPr id="16" name="Picture 15"/>
          <p:cNvPicPr>
            <a:picLocks noChangeAspect="1"/>
          </p:cNvPicPr>
          <p:nvPr/>
        </p:nvPicPr>
        <p:blipFill rotWithShape="1">
          <a:blip r:embed="rId27"/>
          <a:srcRect l="25008" t="17288" r="25008" b="24559"/>
          <a:stretch/>
        </p:blipFill>
        <p:spPr>
          <a:xfrm>
            <a:off x="6875512" y="6414747"/>
            <a:ext cx="344488" cy="344488"/>
          </a:xfrm>
          <a:prstGeom prst="rect">
            <a:avLst/>
          </a:prstGeom>
        </p:spPr>
      </p:pic>
      <p:pic>
        <p:nvPicPr>
          <p:cNvPr id="17" name="Picture 16"/>
          <p:cNvPicPr>
            <a:picLocks noChangeAspect="1"/>
          </p:cNvPicPr>
          <p:nvPr/>
        </p:nvPicPr>
        <p:blipFill rotWithShape="1">
          <a:blip r:embed="rId27"/>
          <a:srcRect l="25008" t="17288" r="25008" b="24559"/>
          <a:stretch/>
        </p:blipFill>
        <p:spPr>
          <a:xfrm>
            <a:off x="8968826" y="3514573"/>
            <a:ext cx="344488" cy="344488"/>
          </a:xfrm>
          <a:prstGeom prst="rect">
            <a:avLst/>
          </a:prstGeom>
        </p:spPr>
      </p:pic>
    </p:spTree>
    <p:extLst>
      <p:ext uri="{BB962C8B-B14F-4D97-AF65-F5344CB8AC3E}">
        <p14:creationId xmlns:p14="http://schemas.microsoft.com/office/powerpoint/2010/main" val="162505411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5"/>
          <p:cNvSpPr>
            <a:spLocks noChangeArrowheads="1"/>
          </p:cNvSpPr>
          <p:nvPr/>
        </p:nvSpPr>
        <p:spPr bwMode="auto">
          <a:xfrm>
            <a:off x="6307586" y="447676"/>
            <a:ext cx="4612950" cy="1855576"/>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ea typeface="Times New Roman" panose="02020603050405020304" pitchFamily="18" charset="0"/>
              </a:rPr>
              <a:t>Would you/would you not recommend it? Why?</a:t>
            </a:r>
            <a:endParaRPr lang="en-US" altLang="en-US" sz="1200" dirty="0"/>
          </a:p>
          <a:p>
            <a:pPr eaLnBrk="0" fontAlgn="base" hangingPunct="0">
              <a:spcBef>
                <a:spcPct val="0"/>
              </a:spcBef>
              <a:spcAft>
                <a:spcPct val="0"/>
              </a:spcAft>
            </a:pPr>
            <a:r>
              <a:rPr lang="en-US" altLang="en-US" sz="1200" dirty="0">
                <a:ea typeface="Times New Roman" panose="02020603050405020304" pitchFamily="18" charset="0"/>
              </a:rPr>
              <a:t>Rating: </a:t>
            </a:r>
            <a:endParaRPr lang="en-US" altLang="en-US" sz="1200" dirty="0"/>
          </a:p>
        </p:txBody>
      </p:sp>
      <p:sp>
        <p:nvSpPr>
          <p:cNvPr id="8" name="AutoShape 18"/>
          <p:cNvSpPr>
            <a:spLocks noChangeArrowheads="1"/>
          </p:cNvSpPr>
          <p:nvPr/>
        </p:nvSpPr>
        <p:spPr bwMode="auto">
          <a:xfrm>
            <a:off x="1327598" y="4491038"/>
            <a:ext cx="4914900" cy="2054064"/>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latin typeface="Century Gothic" panose="020B0502020202020204" pitchFamily="34" charset="0"/>
              </a:rPr>
              <a:t>How does it link to this subject and why is it important?</a:t>
            </a:r>
            <a:endParaRPr lang="en-US" altLang="en-US" dirty="0">
              <a:latin typeface="Arial" panose="020B0604020202020204" pitchFamily="34" charset="0"/>
            </a:endParaRPr>
          </a:p>
        </p:txBody>
      </p:sp>
      <p:sp>
        <p:nvSpPr>
          <p:cNvPr id="9" name="AutoShape 4"/>
          <p:cNvSpPr>
            <a:spLocks noChangeArrowheads="1"/>
          </p:cNvSpPr>
          <p:nvPr/>
        </p:nvSpPr>
        <p:spPr bwMode="auto">
          <a:xfrm>
            <a:off x="1327598" y="1829966"/>
            <a:ext cx="4914900" cy="251460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latin typeface="Century Gothic" panose="020B0502020202020204" pitchFamily="34" charset="0"/>
                <a:ea typeface="Times New Roman" panose="02020603050405020304" pitchFamily="18" charset="0"/>
              </a:rPr>
              <a:t>What was it about?</a:t>
            </a:r>
            <a:endParaRPr lang="en-US" altLang="en-US" sz="900" dirty="0"/>
          </a:p>
          <a:p>
            <a:pPr eaLnBrk="0" fontAlgn="base" hangingPunct="0">
              <a:spcBef>
                <a:spcPct val="0"/>
              </a:spcBef>
              <a:spcAft>
                <a:spcPct val="0"/>
              </a:spcAft>
            </a:pPr>
            <a:endParaRPr lang="en-US" altLang="en-US" dirty="0">
              <a:latin typeface="Arial" panose="020B0604020202020204" pitchFamily="34" charset="0"/>
            </a:endParaRPr>
          </a:p>
        </p:txBody>
      </p:sp>
      <p:sp>
        <p:nvSpPr>
          <p:cNvPr id="10" name="AutoShape 17"/>
          <p:cNvSpPr>
            <a:spLocks noChangeArrowheads="1"/>
          </p:cNvSpPr>
          <p:nvPr/>
        </p:nvSpPr>
        <p:spPr bwMode="auto">
          <a:xfrm>
            <a:off x="6242498" y="2303252"/>
            <a:ext cx="4667050" cy="4241850"/>
          </a:xfrm>
          <a:prstGeom prst="flowChartAlternateProcess">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GB" sz="1200" dirty="0"/>
              <a:t>What did you find particularly interesting/inspiring/shocking? Has this changed your opinion?</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r>
              <a:rPr lang="en-GB" sz="1200" dirty="0"/>
              <a:t>What would you like to learn more about? </a:t>
            </a:r>
          </a:p>
        </p:txBody>
      </p:sp>
      <p:sp>
        <p:nvSpPr>
          <p:cNvPr id="11" name="Text Box 9"/>
          <p:cNvSpPr txBox="1">
            <a:spLocks noChangeArrowheads="1"/>
          </p:cNvSpPr>
          <p:nvPr/>
        </p:nvSpPr>
        <p:spPr bwMode="auto">
          <a:xfrm>
            <a:off x="3432983" y="33574"/>
            <a:ext cx="5619030" cy="36787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2000" dirty="0">
                <a:solidFill>
                  <a:srgbClr val="FF0000"/>
                </a:solidFill>
                <a:latin typeface="Century Gothic" panose="020B0502020202020204" pitchFamily="34" charset="0"/>
                <a:ea typeface="Times New Roman" panose="02020603050405020304" pitchFamily="18" charset="0"/>
              </a:rPr>
              <a:t>(1)</a:t>
            </a:r>
            <a:r>
              <a:rPr lang="en-US" altLang="en-US" sz="2000" dirty="0">
                <a:latin typeface="Century Gothic" panose="020B0502020202020204" pitchFamily="34" charset="0"/>
                <a:ea typeface="Times New Roman" panose="02020603050405020304" pitchFamily="18" charset="0"/>
              </a:rPr>
              <a:t> - Book/Journal/Podcast/Film  Review</a:t>
            </a:r>
            <a:endParaRPr lang="en-US" altLang="en-US" dirty="0">
              <a:latin typeface="Arial" panose="020B0604020202020204" pitchFamily="34" charset="0"/>
            </a:endParaRPr>
          </a:p>
        </p:txBody>
      </p:sp>
      <p:sp>
        <p:nvSpPr>
          <p:cNvPr id="13" name="Text Box 8"/>
          <p:cNvSpPr txBox="1">
            <a:spLocks noChangeArrowheads="1"/>
          </p:cNvSpPr>
          <p:nvPr/>
        </p:nvSpPr>
        <p:spPr bwMode="auto">
          <a:xfrm>
            <a:off x="1441898" y="604838"/>
            <a:ext cx="4800600" cy="94453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en-US" altLang="en-US" sz="1200" dirty="0">
                <a:latin typeface="Century Gothic" panose="020B0502020202020204" pitchFamily="34" charset="0"/>
                <a:ea typeface="Times New Roman" panose="02020603050405020304" pitchFamily="18" charset="0"/>
              </a:rPr>
              <a:t>Review by: ___________________________________________</a:t>
            </a:r>
            <a:endParaRPr lang="en-US" altLang="en-US" sz="1200" dirty="0"/>
          </a:p>
          <a:p>
            <a:pPr eaLnBrk="0" fontAlgn="base" hangingPunct="0">
              <a:spcBef>
                <a:spcPct val="0"/>
              </a:spcBef>
              <a:spcAft>
                <a:spcPct val="0"/>
              </a:spcAft>
            </a:pPr>
            <a:r>
              <a:rPr lang="en-US" altLang="en-US" sz="1200" dirty="0">
                <a:latin typeface="Century Gothic" panose="020B0502020202020204" pitchFamily="34" charset="0"/>
                <a:ea typeface="Times New Roman" panose="02020603050405020304" pitchFamily="18" charset="0"/>
              </a:rPr>
              <a:t>Title: _______________________________________________________</a:t>
            </a:r>
            <a:endParaRPr lang="en-US" altLang="en-US" sz="1200" dirty="0"/>
          </a:p>
          <a:p>
            <a:pPr eaLnBrk="0" fontAlgn="base" hangingPunct="0">
              <a:spcBef>
                <a:spcPct val="0"/>
              </a:spcBef>
              <a:spcAft>
                <a:spcPct val="0"/>
              </a:spcAft>
            </a:pPr>
            <a:r>
              <a:rPr lang="en-US" altLang="en-US" sz="1200" dirty="0">
                <a:latin typeface="Century Gothic" panose="020B0502020202020204" pitchFamily="34" charset="0"/>
                <a:ea typeface="Times New Roman" panose="02020603050405020304" pitchFamily="18" charset="0"/>
              </a:rPr>
              <a:t>Author: ____________________________________________________</a:t>
            </a:r>
          </a:p>
          <a:p>
            <a:pPr eaLnBrk="0" fontAlgn="base" hangingPunct="0">
              <a:spcBef>
                <a:spcPct val="0"/>
              </a:spcBef>
              <a:spcAft>
                <a:spcPct val="0"/>
              </a:spcAft>
            </a:pPr>
            <a:r>
              <a:rPr lang="en-US" altLang="en-US" sz="1200" dirty="0">
                <a:latin typeface="Century Gothic" panose="020B0502020202020204" pitchFamily="34" charset="0"/>
              </a:rPr>
              <a:t>Review of (please circle)</a:t>
            </a:r>
          </a:p>
          <a:p>
            <a:pPr eaLnBrk="0" fontAlgn="base" hangingPunct="0">
              <a:spcBef>
                <a:spcPct val="0"/>
              </a:spcBef>
              <a:spcAft>
                <a:spcPct val="0"/>
              </a:spcAft>
            </a:pPr>
            <a:r>
              <a:rPr lang="en-US" altLang="en-US" sz="1200" dirty="0">
                <a:latin typeface="Century Gothic" panose="020B0502020202020204" pitchFamily="34" charset="0"/>
              </a:rPr>
              <a:t>Book      Journal      Podcast          Film         Documentary</a:t>
            </a:r>
            <a:endParaRPr lang="en-US" altLang="en-US" sz="1200" dirty="0"/>
          </a:p>
        </p:txBody>
      </p:sp>
      <p:sp>
        <p:nvSpPr>
          <p:cNvPr id="14" name="AutoShape 7"/>
          <p:cNvSpPr>
            <a:spLocks noChangeArrowheads="1"/>
          </p:cNvSpPr>
          <p:nvPr/>
        </p:nvSpPr>
        <p:spPr bwMode="auto">
          <a:xfrm>
            <a:off x="1384748" y="460326"/>
            <a:ext cx="4914900" cy="1312490"/>
          </a:xfrm>
          <a:prstGeom prst="flowChartAlternateProcess">
            <a:avLst/>
          </a:prstGeom>
          <a:solidFill>
            <a:srgbClr val="FFFFFF">
              <a:alpha val="0"/>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2" name="Rectangle 19"/>
          <p:cNvSpPr>
            <a:spLocks noChangeArrowheads="1"/>
          </p:cNvSpPr>
          <p:nvPr/>
        </p:nvSpPr>
        <p:spPr bwMode="auto">
          <a:xfrm>
            <a:off x="1197422" y="125678"/>
            <a:ext cx="50609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dirty="0"/>
          </a:p>
        </p:txBody>
      </p:sp>
      <p:sp>
        <p:nvSpPr>
          <p:cNvPr id="23" name="AutoShape 14"/>
          <p:cNvSpPr>
            <a:spLocks noChangeArrowheads="1"/>
          </p:cNvSpPr>
          <p:nvPr/>
        </p:nvSpPr>
        <p:spPr bwMode="auto">
          <a:xfrm>
            <a:off x="6507753" y="988802"/>
            <a:ext cx="37719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13"/>
          <p:cNvSpPr>
            <a:spLocks noChangeArrowheads="1"/>
          </p:cNvSpPr>
          <p:nvPr/>
        </p:nvSpPr>
        <p:spPr bwMode="auto">
          <a:xfrm>
            <a:off x="69630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12"/>
          <p:cNvSpPr>
            <a:spLocks noChangeArrowheads="1"/>
          </p:cNvSpPr>
          <p:nvPr/>
        </p:nvSpPr>
        <p:spPr bwMode="auto">
          <a:xfrm>
            <a:off x="74202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AutoShape 11"/>
          <p:cNvSpPr>
            <a:spLocks noChangeArrowheads="1"/>
          </p:cNvSpPr>
          <p:nvPr/>
        </p:nvSpPr>
        <p:spPr bwMode="auto">
          <a:xfrm>
            <a:off x="7877448" y="988802"/>
            <a:ext cx="342900"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AutoShape 10"/>
          <p:cNvSpPr>
            <a:spLocks noChangeArrowheads="1"/>
          </p:cNvSpPr>
          <p:nvPr/>
        </p:nvSpPr>
        <p:spPr bwMode="auto">
          <a:xfrm>
            <a:off x="8350236" y="988802"/>
            <a:ext cx="311727" cy="342900"/>
          </a:xfrm>
          <a:prstGeom prst="star5">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TextBox 27"/>
          <p:cNvSpPr txBox="1"/>
          <p:nvPr/>
        </p:nvSpPr>
        <p:spPr>
          <a:xfrm>
            <a:off x="1441898" y="6498670"/>
            <a:ext cx="9906000" cy="338554"/>
          </a:xfrm>
          <a:prstGeom prst="rect">
            <a:avLst/>
          </a:prstGeom>
          <a:noFill/>
        </p:spPr>
        <p:txBody>
          <a:bodyPr wrap="square" rtlCol="0">
            <a:spAutoFit/>
          </a:bodyPr>
          <a:lstStyle/>
          <a:p>
            <a:pPr algn="ctr"/>
            <a:r>
              <a:rPr lang="en-GB" sz="1600" dirty="0">
                <a:solidFill>
                  <a:srgbClr val="7030A0"/>
                </a:solidFill>
              </a:rPr>
              <a:t>Save your answers as part of this </a:t>
            </a:r>
            <a:r>
              <a:rPr lang="en-GB" sz="1600" dirty="0" err="1">
                <a:solidFill>
                  <a:srgbClr val="7030A0"/>
                </a:solidFill>
              </a:rPr>
              <a:t>powerpoint</a:t>
            </a:r>
            <a:r>
              <a:rPr lang="en-GB" sz="1600" dirty="0">
                <a:solidFill>
                  <a:srgbClr val="7030A0"/>
                </a:solidFill>
              </a:rPr>
              <a:t> &amp; copy the template as many times as you need </a:t>
            </a:r>
          </a:p>
        </p:txBody>
      </p:sp>
    </p:spTree>
    <p:extLst>
      <p:ext uri="{BB962C8B-B14F-4D97-AF65-F5344CB8AC3E}">
        <p14:creationId xmlns:p14="http://schemas.microsoft.com/office/powerpoint/2010/main" val="1102826863"/>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Pearson BTEC Level 3 National Extended Certificate in Business Content</a:t>
            </a:r>
          </a:p>
        </p:txBody>
      </p:sp>
      <p:pic>
        <p:nvPicPr>
          <p:cNvPr id="8" name="Picture 7">
            <a:extLst>
              <a:ext uri="{FF2B5EF4-FFF2-40B4-BE49-F238E27FC236}">
                <a16:creationId xmlns:a16="http://schemas.microsoft.com/office/drawing/2014/main" id="{BE15C429-FFF1-B4FD-338B-21F891F40699}"/>
              </a:ext>
            </a:extLst>
          </p:cNvPr>
          <p:cNvPicPr>
            <a:picLocks noChangeAspect="1"/>
          </p:cNvPicPr>
          <p:nvPr/>
        </p:nvPicPr>
        <p:blipFill rotWithShape="1">
          <a:blip r:embed="rId2"/>
          <a:srcRect l="34545" t="34074" r="18107" b="27946"/>
          <a:stretch/>
        </p:blipFill>
        <p:spPr>
          <a:xfrm>
            <a:off x="1216308" y="1661464"/>
            <a:ext cx="9759384" cy="4403435"/>
          </a:xfrm>
          <a:prstGeom prst="rect">
            <a:avLst/>
          </a:prstGeom>
        </p:spPr>
      </p:pic>
    </p:spTree>
    <p:extLst>
      <p:ext uri="{BB962C8B-B14F-4D97-AF65-F5344CB8AC3E}">
        <p14:creationId xmlns:p14="http://schemas.microsoft.com/office/powerpoint/2010/main" val="1671650856"/>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88640"/>
            <a:ext cx="8915400" cy="1143000"/>
          </a:xfrm>
        </p:spPr>
        <p:txBody>
          <a:bodyPr>
            <a:normAutofit fontScale="90000"/>
          </a:bodyPr>
          <a:lstStyle/>
          <a:p>
            <a:r>
              <a:rPr lang="en-US" dirty="0">
                <a:solidFill>
                  <a:srgbClr val="FF0000"/>
                </a:solidFill>
              </a:rPr>
              <a:t>(2)</a:t>
            </a:r>
            <a:r>
              <a:rPr lang="en-US" b="1" dirty="0">
                <a:solidFill>
                  <a:srgbClr val="FF0000"/>
                </a:solidFill>
              </a:rPr>
              <a:t> </a:t>
            </a:r>
            <a:r>
              <a:rPr lang="en-US" dirty="0"/>
              <a:t>Mixergy Podcast: Bailey’s Blossom</a:t>
            </a:r>
          </a:p>
        </p:txBody>
      </p:sp>
      <p:sp>
        <p:nvSpPr>
          <p:cNvPr id="3" name="Content Placeholder 2"/>
          <p:cNvSpPr>
            <a:spLocks noGrp="1"/>
          </p:cNvSpPr>
          <p:nvPr>
            <p:ph idx="1"/>
          </p:nvPr>
        </p:nvSpPr>
        <p:spPr>
          <a:xfrm>
            <a:off x="1271464" y="1268760"/>
            <a:ext cx="9505056" cy="5472608"/>
          </a:xfrm>
        </p:spPr>
        <p:style>
          <a:lnRef idx="2">
            <a:schemeClr val="accent4"/>
          </a:lnRef>
          <a:fillRef idx="1">
            <a:schemeClr val="lt1"/>
          </a:fillRef>
          <a:effectRef idx="0">
            <a:schemeClr val="accent4"/>
          </a:effectRef>
          <a:fontRef idx="minor">
            <a:schemeClr val="dk1"/>
          </a:fontRef>
        </p:style>
        <p:txBody>
          <a:bodyPr>
            <a:normAutofit/>
          </a:bodyPr>
          <a:lstStyle/>
          <a:p>
            <a:r>
              <a:rPr lang="en-US" sz="1600" dirty="0"/>
              <a:t>What is Bailey’s Blossoms Revenue?</a:t>
            </a:r>
          </a:p>
          <a:p>
            <a:r>
              <a:rPr lang="en-US" sz="1600" dirty="0"/>
              <a:t>What is the name of her sister company?</a:t>
            </a:r>
          </a:p>
          <a:p>
            <a:r>
              <a:rPr lang="en-US" sz="1600" dirty="0"/>
              <a:t>How much profit is Erin making?</a:t>
            </a:r>
          </a:p>
          <a:p>
            <a:r>
              <a:rPr lang="en-US" sz="1600" dirty="0"/>
              <a:t>What was Erin's first entrepreneurial experience?</a:t>
            </a:r>
          </a:p>
          <a:p>
            <a:r>
              <a:rPr lang="en-US" sz="1600" dirty="0"/>
              <a:t>What made Erin start up in the hair clips business?</a:t>
            </a:r>
          </a:p>
          <a:p>
            <a:r>
              <a:rPr lang="en-US" sz="1600" dirty="0"/>
              <a:t>How much did she sell her hair clips for?</a:t>
            </a:r>
          </a:p>
          <a:p>
            <a:r>
              <a:rPr lang="en-US" sz="1600" dirty="0"/>
              <a:t>Where did she sell her products?</a:t>
            </a:r>
          </a:p>
          <a:p>
            <a:r>
              <a:rPr lang="en-US" sz="1600" dirty="0"/>
              <a:t>Why did she first struggle when receiving many orders?</a:t>
            </a:r>
          </a:p>
          <a:p>
            <a:r>
              <a:rPr lang="en-US" sz="1600" dirty="0"/>
              <a:t>Why did she take a break for 2-3 years from her business?</a:t>
            </a:r>
          </a:p>
          <a:p>
            <a:r>
              <a:rPr lang="en-US" sz="1600" dirty="0"/>
              <a:t>When she returned back to Texas, what was her new business idea?</a:t>
            </a:r>
          </a:p>
          <a:p>
            <a:r>
              <a:rPr lang="en-US" sz="1600" dirty="0"/>
              <a:t>Where did she source her materials from?</a:t>
            </a:r>
          </a:p>
          <a:p>
            <a:r>
              <a:rPr lang="en-US" sz="1600" dirty="0"/>
              <a:t>What other products did she diversify into?</a:t>
            </a:r>
          </a:p>
          <a:p>
            <a:r>
              <a:rPr lang="en-US" sz="1600" dirty="0"/>
              <a:t>Who was the first person she hired and why?</a:t>
            </a:r>
          </a:p>
          <a:p>
            <a:r>
              <a:rPr lang="en-US" sz="1600" dirty="0"/>
              <a:t>When asked how she would keep her business growing in a recession, what was her response?</a:t>
            </a:r>
          </a:p>
          <a:p>
            <a:r>
              <a:rPr lang="en-US" sz="1600" dirty="0"/>
              <a:t>Visit </a:t>
            </a:r>
            <a:r>
              <a:rPr lang="en-US" sz="1600" dirty="0">
                <a:hlinkClick r:id="rId3"/>
              </a:rPr>
              <a:t>https://www.baileysblossoms.com/pages/about-us</a:t>
            </a:r>
            <a:r>
              <a:rPr lang="en-US" sz="1600" dirty="0"/>
              <a:t> to find out more about her business and what she sells</a:t>
            </a:r>
          </a:p>
          <a:p>
            <a:r>
              <a:rPr lang="en-US" sz="1600" b="1" dirty="0"/>
              <a:t>WHAT SKILLS/CHARACTERISTICS ARE NEEDED TO BE A GOOD ENTREPRENUER LIKE ERIN HOOLEY?</a:t>
            </a:r>
          </a:p>
        </p:txBody>
      </p:sp>
      <p:sp>
        <p:nvSpPr>
          <p:cNvPr id="5" name="TextBox 4"/>
          <p:cNvSpPr txBox="1"/>
          <p:nvPr/>
        </p:nvSpPr>
        <p:spPr>
          <a:xfrm>
            <a:off x="1271464" y="5949281"/>
            <a:ext cx="9649072" cy="830997"/>
          </a:xfrm>
          <a:prstGeom prst="rect">
            <a:avLst/>
          </a:prstGeom>
          <a:noFill/>
        </p:spPr>
        <p:txBody>
          <a:bodyPr wrap="square" rtlCol="0">
            <a:spAutoFit/>
          </a:bodyPr>
          <a:lstStyle/>
          <a:p>
            <a:pPr algn="ctr"/>
            <a:endParaRPr lang="en-US" sz="1600" dirty="0">
              <a:solidFill>
                <a:srgbClr val="7030A0"/>
              </a:solidFill>
            </a:endParaRPr>
          </a:p>
          <a:p>
            <a:pPr algn="ctr"/>
            <a:r>
              <a:rPr lang="en-US" sz="1600" dirty="0">
                <a:solidFill>
                  <a:srgbClr val="7030A0"/>
                </a:solidFill>
              </a:rPr>
              <a:t>You can edit your answers in this powerpoint on the next slide and save on your application clearly labelled with the subject ‘Business’</a:t>
            </a:r>
            <a:endParaRPr lang="en-GB" sz="1600" dirty="0">
              <a:solidFill>
                <a:srgbClr val="7030A0"/>
              </a:solidFill>
            </a:endParaRPr>
          </a:p>
        </p:txBody>
      </p:sp>
    </p:spTree>
    <p:extLst>
      <p:ext uri="{BB962C8B-B14F-4D97-AF65-F5344CB8AC3E}">
        <p14:creationId xmlns:p14="http://schemas.microsoft.com/office/powerpoint/2010/main" val="3038246671"/>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88640"/>
            <a:ext cx="8915400" cy="1143000"/>
          </a:xfrm>
        </p:spPr>
        <p:txBody>
          <a:bodyPr>
            <a:normAutofit fontScale="90000"/>
          </a:bodyPr>
          <a:lstStyle/>
          <a:p>
            <a:r>
              <a:rPr lang="en-US" dirty="0">
                <a:solidFill>
                  <a:srgbClr val="FF0000"/>
                </a:solidFill>
              </a:rPr>
              <a:t>(2) </a:t>
            </a:r>
            <a:r>
              <a:rPr lang="en-US" dirty="0"/>
              <a:t>Mixergy Podcast: Bailey’s Blossom</a:t>
            </a:r>
          </a:p>
        </p:txBody>
      </p:sp>
      <p:sp>
        <p:nvSpPr>
          <p:cNvPr id="3" name="Content Placeholder 2"/>
          <p:cNvSpPr>
            <a:spLocks noGrp="1"/>
          </p:cNvSpPr>
          <p:nvPr>
            <p:ph idx="1"/>
          </p:nvPr>
        </p:nvSpPr>
        <p:spPr>
          <a:xfrm>
            <a:off x="1631504" y="1268761"/>
            <a:ext cx="8915400" cy="5328591"/>
          </a:xfrm>
        </p:spPr>
        <p:style>
          <a:lnRef idx="2">
            <a:schemeClr val="accent4"/>
          </a:lnRef>
          <a:fillRef idx="1">
            <a:schemeClr val="lt1"/>
          </a:fillRef>
          <a:effectRef idx="0">
            <a:schemeClr val="accent4"/>
          </a:effectRef>
          <a:fontRef idx="minor">
            <a:schemeClr val="dk1"/>
          </a:fontRef>
        </p:style>
        <p:txBody>
          <a:bodyPr>
            <a:normAutofit/>
          </a:bodyPr>
          <a:lstStyle/>
          <a:p>
            <a:r>
              <a:rPr lang="en-US" sz="1600" dirty="0"/>
              <a:t>What is Bailey’s Blossoms Revenue?</a:t>
            </a:r>
          </a:p>
          <a:p>
            <a:r>
              <a:rPr lang="en-US" sz="1600" dirty="0"/>
              <a:t>What is the name of her sister company?</a:t>
            </a:r>
          </a:p>
          <a:p>
            <a:r>
              <a:rPr lang="en-US" sz="1600" dirty="0"/>
              <a:t>How much profit is Erin making?</a:t>
            </a:r>
          </a:p>
          <a:p>
            <a:r>
              <a:rPr lang="en-US" sz="1600" dirty="0"/>
              <a:t>What was Erin's first entrepreneurial experience?</a:t>
            </a:r>
          </a:p>
          <a:p>
            <a:r>
              <a:rPr lang="en-US" sz="1600" dirty="0"/>
              <a:t>What made Erin start up in the hair clips business?</a:t>
            </a:r>
          </a:p>
          <a:p>
            <a:r>
              <a:rPr lang="en-US" sz="1600" dirty="0"/>
              <a:t>How much did she sell her hair clips for?</a:t>
            </a:r>
          </a:p>
          <a:p>
            <a:r>
              <a:rPr lang="en-US" sz="1600" dirty="0"/>
              <a:t>Where did she sell her products?</a:t>
            </a:r>
          </a:p>
          <a:p>
            <a:r>
              <a:rPr lang="en-US" sz="1600" dirty="0"/>
              <a:t>Why did she first struggle when receiving many orders?</a:t>
            </a:r>
          </a:p>
          <a:p>
            <a:r>
              <a:rPr lang="en-US" sz="1600" dirty="0"/>
              <a:t>Why did she take a break for 2-3 years from her business?</a:t>
            </a:r>
          </a:p>
          <a:p>
            <a:r>
              <a:rPr lang="en-US" sz="1600" dirty="0"/>
              <a:t>When she returned back to Texas, what was her new business idea?</a:t>
            </a:r>
          </a:p>
          <a:p>
            <a:r>
              <a:rPr lang="en-US" sz="1600" dirty="0"/>
              <a:t>Where did she source her materials from?</a:t>
            </a:r>
          </a:p>
          <a:p>
            <a:r>
              <a:rPr lang="en-US" sz="1600" dirty="0"/>
              <a:t>What other products did she diversify into?</a:t>
            </a:r>
          </a:p>
          <a:p>
            <a:r>
              <a:rPr lang="en-US" sz="1600" dirty="0"/>
              <a:t>Who was the first person she hired and why?</a:t>
            </a:r>
          </a:p>
          <a:p>
            <a:r>
              <a:rPr lang="en-US" sz="1600" dirty="0"/>
              <a:t>When asked how she would keep her business growing in a recession, what was her response?</a:t>
            </a:r>
          </a:p>
          <a:p>
            <a:r>
              <a:rPr lang="en-US" sz="1600" dirty="0"/>
              <a:t>Visit </a:t>
            </a:r>
            <a:r>
              <a:rPr lang="en-US" sz="1600" dirty="0">
                <a:hlinkClick r:id="rId3"/>
              </a:rPr>
              <a:t>https://www.baileysblossoms.com/pages/about-us</a:t>
            </a:r>
            <a:r>
              <a:rPr lang="en-US" sz="1600" dirty="0"/>
              <a:t> to find out more about her business and what she sells</a:t>
            </a:r>
          </a:p>
          <a:p>
            <a:pPr marL="0" indent="0">
              <a:buNone/>
            </a:pPr>
            <a:endParaRPr lang="en-US" sz="1600" dirty="0"/>
          </a:p>
          <a:p>
            <a:r>
              <a:rPr lang="en-US" sz="1600" b="1" dirty="0"/>
              <a:t>WHAT SKILLS/CHARACTERISTICS ARE NEEDED TO BE A GOOD ENTREPRENUER LIKE ERIN HOOLEY?</a:t>
            </a:r>
          </a:p>
        </p:txBody>
      </p:sp>
    </p:spTree>
    <p:extLst>
      <p:ext uri="{BB962C8B-B14F-4D97-AF65-F5344CB8AC3E}">
        <p14:creationId xmlns:p14="http://schemas.microsoft.com/office/powerpoint/2010/main" val="2614414263"/>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16632"/>
            <a:ext cx="8915400" cy="1143000"/>
          </a:xfrm>
        </p:spPr>
        <p:txBody>
          <a:bodyPr>
            <a:normAutofit fontScale="90000"/>
          </a:bodyPr>
          <a:lstStyle/>
          <a:p>
            <a:r>
              <a:rPr lang="en-US" dirty="0">
                <a:solidFill>
                  <a:srgbClr val="FF0000"/>
                </a:solidFill>
              </a:rPr>
              <a:t>(3) </a:t>
            </a:r>
            <a:r>
              <a:rPr lang="en-US" dirty="0"/>
              <a:t>Visit Westfield Shopping Centre</a:t>
            </a:r>
            <a:br>
              <a:rPr lang="en-US" dirty="0"/>
            </a:br>
            <a:endParaRPr lang="en-US" dirty="0"/>
          </a:p>
        </p:txBody>
      </p:sp>
      <p:sp>
        <p:nvSpPr>
          <p:cNvPr id="4" name="Rounded Rectangle 3"/>
          <p:cNvSpPr/>
          <p:nvPr/>
        </p:nvSpPr>
        <p:spPr>
          <a:xfrm>
            <a:off x="1143000" y="1556792"/>
            <a:ext cx="4392488" cy="24482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u="sng" dirty="0"/>
              <a:t>Price</a:t>
            </a:r>
          </a:p>
          <a:p>
            <a:pPr marL="285750" indent="-285750" algn="ctr">
              <a:buFont typeface="Arial"/>
              <a:buChar char="•"/>
            </a:pPr>
            <a:r>
              <a:rPr lang="en-US" dirty="0"/>
              <a:t>Pricing Strategy</a:t>
            </a:r>
          </a:p>
          <a:p>
            <a:pPr marL="285750" indent="-285750" algn="ctr">
              <a:buFont typeface="Arial"/>
              <a:buChar char="•"/>
            </a:pPr>
            <a:r>
              <a:rPr lang="en-US" dirty="0"/>
              <a:t>Discounts</a:t>
            </a:r>
          </a:p>
          <a:p>
            <a:pPr marL="285750" indent="-285750" algn="ctr">
              <a:buFont typeface="Arial"/>
              <a:buChar char="•"/>
            </a:pPr>
            <a:r>
              <a:rPr lang="en-US" dirty="0"/>
              <a:t>Terms and means of payment</a:t>
            </a:r>
          </a:p>
          <a:p>
            <a:pPr marL="285750" indent="-285750" algn="ctr">
              <a:buFont typeface="Arial"/>
              <a:buChar char="•"/>
            </a:pPr>
            <a:r>
              <a:rPr lang="en-US" dirty="0"/>
              <a:t>Criteria in granting credit</a:t>
            </a:r>
          </a:p>
        </p:txBody>
      </p:sp>
      <p:sp>
        <p:nvSpPr>
          <p:cNvPr id="5" name="Rounded Rectangle 4"/>
          <p:cNvSpPr/>
          <p:nvPr/>
        </p:nvSpPr>
        <p:spPr>
          <a:xfrm>
            <a:off x="1143000" y="4409728"/>
            <a:ext cx="4392488" cy="24482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u="sng" dirty="0"/>
              <a:t>Promotion</a:t>
            </a:r>
          </a:p>
          <a:p>
            <a:pPr marL="285750" indent="-285750" algn="ctr">
              <a:buFont typeface="Arial"/>
              <a:buChar char="•"/>
            </a:pPr>
            <a:r>
              <a:rPr lang="en-US" dirty="0"/>
              <a:t>Sales promotion</a:t>
            </a:r>
          </a:p>
          <a:p>
            <a:pPr marL="285750" indent="-285750" algn="ctr">
              <a:buFont typeface="Arial"/>
              <a:buChar char="•"/>
            </a:pPr>
            <a:r>
              <a:rPr lang="en-US" dirty="0"/>
              <a:t>Advertising</a:t>
            </a:r>
          </a:p>
          <a:p>
            <a:pPr marL="285750" indent="-285750" algn="ctr">
              <a:buFont typeface="Arial"/>
              <a:buChar char="•"/>
            </a:pPr>
            <a:r>
              <a:rPr lang="en-US" dirty="0"/>
              <a:t>Public Relations</a:t>
            </a:r>
          </a:p>
        </p:txBody>
      </p:sp>
      <p:sp>
        <p:nvSpPr>
          <p:cNvPr id="6" name="Rounded Rectangle 5"/>
          <p:cNvSpPr/>
          <p:nvPr/>
        </p:nvSpPr>
        <p:spPr>
          <a:xfrm>
            <a:off x="6656512" y="1556792"/>
            <a:ext cx="4392488" cy="24482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a:p>
            <a:pPr algn="ctr"/>
            <a:endParaRPr lang="en-US" dirty="0"/>
          </a:p>
          <a:p>
            <a:pPr algn="ctr"/>
            <a:r>
              <a:rPr lang="en-US" b="1" u="sng" dirty="0"/>
              <a:t>Product</a:t>
            </a:r>
          </a:p>
          <a:p>
            <a:pPr marL="285750" indent="-285750" algn="ctr">
              <a:buFont typeface="Arial"/>
              <a:buChar char="•"/>
            </a:pPr>
            <a:r>
              <a:rPr lang="en-US" dirty="0"/>
              <a:t>Features</a:t>
            </a:r>
          </a:p>
          <a:p>
            <a:pPr marL="285750" indent="-285750" algn="ctr">
              <a:buFont typeface="Arial"/>
              <a:buChar char="•"/>
            </a:pPr>
            <a:r>
              <a:rPr lang="en-US" dirty="0"/>
              <a:t>Quality</a:t>
            </a:r>
          </a:p>
          <a:p>
            <a:pPr marL="285750" indent="-285750" algn="ctr">
              <a:buFont typeface="Arial"/>
              <a:buChar char="•"/>
            </a:pPr>
            <a:r>
              <a:rPr lang="en-US" dirty="0"/>
              <a:t>Branding</a:t>
            </a:r>
          </a:p>
          <a:p>
            <a:pPr marL="285750" indent="-285750" algn="ctr">
              <a:buFont typeface="Arial"/>
              <a:buChar char="•"/>
            </a:pPr>
            <a:r>
              <a:rPr lang="en-US" dirty="0"/>
              <a:t>Packaging</a:t>
            </a:r>
          </a:p>
          <a:p>
            <a:pPr marL="285750" indent="-285750" algn="ctr">
              <a:buFont typeface="Arial"/>
              <a:buChar char="•"/>
            </a:pPr>
            <a:r>
              <a:rPr lang="en-US" dirty="0"/>
              <a:t>Warranties/Exchanges and Support Services</a:t>
            </a:r>
          </a:p>
          <a:p>
            <a:pPr algn="ctr"/>
            <a:endParaRPr lang="en-US" dirty="0"/>
          </a:p>
          <a:p>
            <a:pPr algn="ctr"/>
            <a:endParaRPr lang="en-US" dirty="0"/>
          </a:p>
        </p:txBody>
      </p:sp>
      <p:sp>
        <p:nvSpPr>
          <p:cNvPr id="7" name="Rounded Rectangle 6"/>
          <p:cNvSpPr/>
          <p:nvPr/>
        </p:nvSpPr>
        <p:spPr>
          <a:xfrm>
            <a:off x="6672064" y="4409728"/>
            <a:ext cx="4392488" cy="244827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b="1" u="sng" dirty="0"/>
              <a:t>Place</a:t>
            </a:r>
          </a:p>
          <a:p>
            <a:pPr marL="285750" indent="-285750" algn="ctr">
              <a:buFont typeface="Arial"/>
              <a:buChar char="•"/>
            </a:pPr>
            <a:r>
              <a:rPr lang="en-US" dirty="0"/>
              <a:t>Physical and Online Channels</a:t>
            </a:r>
          </a:p>
          <a:p>
            <a:pPr marL="285750" indent="-285750" algn="ctr">
              <a:buFont typeface="Arial"/>
              <a:buChar char="•"/>
            </a:pPr>
            <a:r>
              <a:rPr lang="en-US" dirty="0"/>
              <a:t>Market Coverage</a:t>
            </a:r>
          </a:p>
          <a:p>
            <a:pPr marL="285750" indent="-285750" algn="ctr">
              <a:buFont typeface="Arial"/>
              <a:buChar char="•"/>
            </a:pPr>
            <a:r>
              <a:rPr lang="en-US" dirty="0"/>
              <a:t>Location</a:t>
            </a:r>
          </a:p>
          <a:p>
            <a:pPr marL="285750" indent="-285750" algn="ctr">
              <a:buFont typeface="Arial"/>
              <a:buChar char="•"/>
            </a:pPr>
            <a:r>
              <a:rPr lang="en-US" dirty="0"/>
              <a:t>Distribution and transport of goods</a:t>
            </a:r>
          </a:p>
        </p:txBody>
      </p:sp>
      <p:sp>
        <p:nvSpPr>
          <p:cNvPr id="8" name="Oval 7"/>
          <p:cNvSpPr/>
          <p:nvPr/>
        </p:nvSpPr>
        <p:spPr>
          <a:xfrm>
            <a:off x="5015880" y="3068960"/>
            <a:ext cx="2232248" cy="2088232"/>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Company Name/Logo</a:t>
            </a:r>
          </a:p>
        </p:txBody>
      </p:sp>
      <p:sp>
        <p:nvSpPr>
          <p:cNvPr id="9" name="TextBox 8"/>
          <p:cNvSpPr txBox="1"/>
          <p:nvPr/>
        </p:nvSpPr>
        <p:spPr>
          <a:xfrm>
            <a:off x="1143000" y="764704"/>
            <a:ext cx="9906000" cy="584776"/>
          </a:xfrm>
          <a:prstGeom prst="rect">
            <a:avLst/>
          </a:prstGeom>
          <a:noFill/>
        </p:spPr>
        <p:txBody>
          <a:bodyPr wrap="square" rtlCol="0">
            <a:spAutoFit/>
          </a:bodyPr>
          <a:lstStyle/>
          <a:p>
            <a:pPr algn="ctr"/>
            <a:r>
              <a:rPr lang="en-GB" sz="1600" dirty="0">
                <a:solidFill>
                  <a:srgbClr val="7030A0"/>
                </a:solidFill>
              </a:rPr>
              <a:t>Save your answers as part of this </a:t>
            </a:r>
            <a:r>
              <a:rPr lang="en-GB" sz="1600" dirty="0" err="1">
                <a:solidFill>
                  <a:srgbClr val="7030A0"/>
                </a:solidFill>
              </a:rPr>
              <a:t>powerpoint</a:t>
            </a:r>
            <a:r>
              <a:rPr lang="en-GB" sz="1600" dirty="0">
                <a:solidFill>
                  <a:srgbClr val="7030A0"/>
                </a:solidFill>
              </a:rPr>
              <a:t> &amp; copy the template as many times as you need. </a:t>
            </a:r>
          </a:p>
          <a:p>
            <a:pPr algn="ctr"/>
            <a:r>
              <a:rPr lang="en-GB" sz="1600" dirty="0">
                <a:solidFill>
                  <a:srgbClr val="7030A0"/>
                </a:solidFill>
              </a:rPr>
              <a:t>You can delete the text in each box and insert your findings. </a:t>
            </a:r>
          </a:p>
        </p:txBody>
      </p:sp>
    </p:spTree>
    <p:extLst>
      <p:ext uri="{BB962C8B-B14F-4D97-AF65-F5344CB8AC3E}">
        <p14:creationId xmlns:p14="http://schemas.microsoft.com/office/powerpoint/2010/main" val="3416207180"/>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(4) </a:t>
            </a:r>
            <a:r>
              <a:rPr lang="en-GB" dirty="0"/>
              <a:t>Visit the Museum of Brands</a:t>
            </a:r>
          </a:p>
        </p:txBody>
      </p:sp>
      <p:sp>
        <p:nvSpPr>
          <p:cNvPr id="3" name="Content Placeholder 2"/>
          <p:cNvSpPr>
            <a:spLocks noGrp="1"/>
          </p:cNvSpPr>
          <p:nvPr>
            <p:ph idx="1"/>
          </p:nvPr>
        </p:nvSpPr>
        <p:spPr>
          <a:xfrm>
            <a:off x="1638300" y="1600202"/>
            <a:ext cx="8915400" cy="4925143"/>
          </a:xfrm>
        </p:spPr>
        <p:txBody>
          <a:bodyPr>
            <a:normAutofit fontScale="92500" lnSpcReduction="10000"/>
          </a:bodyPr>
          <a:lstStyle/>
          <a:p>
            <a:pPr marL="0" indent="0">
              <a:spcBef>
                <a:spcPts val="0"/>
              </a:spcBef>
              <a:buNone/>
              <a:defRPr/>
            </a:pPr>
            <a:r>
              <a:rPr lang="en-GB" dirty="0">
                <a:latin typeface="Bliss 2 regular"/>
                <a:cs typeface="Bliss 2 regular"/>
                <a:hlinkClick r:id="rId2"/>
              </a:rPr>
              <a:t>Worksheet 1</a:t>
            </a:r>
            <a:endParaRPr lang="en-GB" dirty="0">
              <a:latin typeface="Bliss 2 regular"/>
              <a:cs typeface="Bliss 2 regular"/>
            </a:endParaRPr>
          </a:p>
          <a:p>
            <a:pPr marL="0" indent="0">
              <a:spcBef>
                <a:spcPts val="0"/>
              </a:spcBef>
              <a:buNone/>
              <a:defRPr/>
            </a:pPr>
            <a:r>
              <a:rPr lang="en-GB" dirty="0">
                <a:latin typeface="Bliss 2 regular"/>
                <a:cs typeface="Bliss 2 regular"/>
                <a:hlinkClick r:id="rId3"/>
              </a:rPr>
              <a:t>Worksheet 2</a:t>
            </a:r>
            <a:endParaRPr lang="en-GB" dirty="0">
              <a:latin typeface="Bliss 2 regular"/>
              <a:cs typeface="Bliss 2 regular"/>
            </a:endParaRPr>
          </a:p>
          <a:p>
            <a:pPr marL="0" indent="0">
              <a:buNone/>
            </a:pPr>
            <a:endParaRPr lang="en-GB" dirty="0">
              <a:solidFill>
                <a:schemeClr val="accent4"/>
              </a:solidFill>
            </a:endParaRPr>
          </a:p>
          <a:p>
            <a:pPr marL="0" indent="0">
              <a:buNone/>
            </a:pPr>
            <a:endParaRPr lang="en-GB" dirty="0">
              <a:solidFill>
                <a:schemeClr val="accent4"/>
              </a:solidFill>
            </a:endParaRPr>
          </a:p>
          <a:p>
            <a:pPr marL="0" indent="0">
              <a:buNone/>
            </a:pPr>
            <a:endParaRPr lang="en-GB" dirty="0">
              <a:solidFill>
                <a:schemeClr val="accent4"/>
              </a:solidFill>
            </a:endParaRPr>
          </a:p>
          <a:p>
            <a:pPr marL="0" indent="0">
              <a:buNone/>
            </a:pPr>
            <a:endParaRPr lang="en-GB" dirty="0">
              <a:solidFill>
                <a:schemeClr val="accent4"/>
              </a:solidFill>
            </a:endParaRPr>
          </a:p>
          <a:p>
            <a:pPr marL="0" indent="0">
              <a:buNone/>
            </a:pPr>
            <a:endParaRPr lang="en-GB" dirty="0">
              <a:solidFill>
                <a:schemeClr val="accent4"/>
              </a:solidFill>
            </a:endParaRPr>
          </a:p>
          <a:p>
            <a:pPr marL="0" indent="0">
              <a:buNone/>
            </a:pPr>
            <a:r>
              <a:rPr lang="en-GB" dirty="0">
                <a:solidFill>
                  <a:schemeClr val="accent4"/>
                </a:solidFill>
              </a:rPr>
              <a:t>Take a photo/scan a copy of your completed worksheets and call it “Business studies visit to the Museum of Brands”</a:t>
            </a:r>
          </a:p>
          <a:p>
            <a:endParaRPr lang="en-GB" dirty="0">
              <a:solidFill>
                <a:schemeClr val="accent4"/>
              </a:solidFill>
            </a:endParaRPr>
          </a:p>
          <a:p>
            <a:pPr marL="0" indent="0">
              <a:buNone/>
            </a:pPr>
            <a:endParaRPr lang="en-GB" dirty="0"/>
          </a:p>
        </p:txBody>
      </p:sp>
      <p:sp>
        <p:nvSpPr>
          <p:cNvPr id="4" name="TextBox 3"/>
          <p:cNvSpPr txBox="1"/>
          <p:nvPr/>
        </p:nvSpPr>
        <p:spPr>
          <a:xfrm>
            <a:off x="7032104" y="1412776"/>
            <a:ext cx="3312368" cy="3416320"/>
          </a:xfrm>
          <a:prstGeom prst="rect">
            <a:avLst/>
          </a:prstGeom>
          <a:noFill/>
          <a:ln>
            <a:solidFill>
              <a:schemeClr val="tx1"/>
            </a:solidFill>
          </a:ln>
        </p:spPr>
        <p:txBody>
          <a:bodyPr wrap="square" rtlCol="0">
            <a:spAutoFit/>
          </a:bodyPr>
          <a:lstStyle/>
          <a:p>
            <a:r>
              <a:rPr lang="en-US" dirty="0"/>
              <a:t>111 – 117 Lancaster Road</a:t>
            </a:r>
          </a:p>
          <a:p>
            <a:r>
              <a:rPr lang="en-US" dirty="0" err="1"/>
              <a:t>Notting</a:t>
            </a:r>
            <a:r>
              <a:rPr lang="en-US" dirty="0"/>
              <a:t> Hill, W11 1QT</a:t>
            </a:r>
          </a:p>
          <a:p>
            <a:r>
              <a:rPr lang="en-US" dirty="0"/>
              <a:t>London</a:t>
            </a:r>
          </a:p>
          <a:p>
            <a:endParaRPr lang="en-US" dirty="0"/>
          </a:p>
          <a:p>
            <a:r>
              <a:rPr lang="en-US" dirty="0"/>
              <a:t>Monday to Saturday</a:t>
            </a:r>
          </a:p>
          <a:p>
            <a:r>
              <a:rPr lang="en-US" dirty="0"/>
              <a:t>10:00 – 18:00</a:t>
            </a:r>
          </a:p>
          <a:p>
            <a:endParaRPr lang="en-US" dirty="0"/>
          </a:p>
          <a:p>
            <a:r>
              <a:rPr lang="en-US" dirty="0"/>
              <a:t>Sunday and Bank Holidays</a:t>
            </a:r>
          </a:p>
          <a:p>
            <a:r>
              <a:rPr lang="en-US" dirty="0"/>
              <a:t>11:00 – 17:00</a:t>
            </a:r>
          </a:p>
          <a:p>
            <a:endParaRPr lang="en-US" dirty="0"/>
          </a:p>
          <a:p>
            <a:r>
              <a:rPr lang="en-US" dirty="0"/>
              <a:t>Adults - £9</a:t>
            </a:r>
          </a:p>
          <a:p>
            <a:r>
              <a:rPr lang="en-US" dirty="0"/>
              <a:t>Children - £5</a:t>
            </a:r>
          </a:p>
        </p:txBody>
      </p:sp>
    </p:spTree>
    <p:extLst>
      <p:ext uri="{BB962C8B-B14F-4D97-AF65-F5344CB8AC3E}">
        <p14:creationId xmlns:p14="http://schemas.microsoft.com/office/powerpoint/2010/main" val="1912001094"/>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(5) </a:t>
            </a:r>
            <a:r>
              <a:rPr lang="en-GB" dirty="0"/>
              <a:t>Visit the BoE</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a:t>Choose whether you would like to make a </a:t>
            </a:r>
          </a:p>
          <a:p>
            <a:r>
              <a:rPr lang="en-GB" dirty="0"/>
              <a:t>Podcast</a:t>
            </a:r>
          </a:p>
          <a:p>
            <a:r>
              <a:rPr lang="en-GB" dirty="0"/>
              <a:t>Informative flyer</a:t>
            </a:r>
          </a:p>
          <a:p>
            <a:r>
              <a:rPr lang="en-GB" dirty="0"/>
              <a:t>Mini film</a:t>
            </a:r>
          </a:p>
          <a:p>
            <a:r>
              <a:rPr lang="en-GB" dirty="0"/>
              <a:t>Report </a:t>
            </a:r>
          </a:p>
          <a:p>
            <a:r>
              <a:rPr lang="en-GB" dirty="0"/>
              <a:t>Newspaper article </a:t>
            </a:r>
          </a:p>
          <a:p>
            <a:endParaRPr lang="en-GB" dirty="0"/>
          </a:p>
          <a:p>
            <a:pPr marL="0" indent="0">
              <a:buNone/>
            </a:pPr>
            <a:r>
              <a:rPr lang="en-GB" dirty="0">
                <a:solidFill>
                  <a:srgbClr val="7030A0"/>
                </a:solidFill>
              </a:rPr>
              <a:t>Save your work on this and call it ‘Business studies visit to the Bank of England’</a:t>
            </a:r>
          </a:p>
          <a:p>
            <a:pPr marL="0" indent="0">
              <a:buNone/>
            </a:pPr>
            <a:endParaRPr lang="en-GB" dirty="0"/>
          </a:p>
        </p:txBody>
      </p:sp>
    </p:spTree>
    <p:extLst>
      <p:ext uri="{BB962C8B-B14F-4D97-AF65-F5344CB8AC3E}">
        <p14:creationId xmlns:p14="http://schemas.microsoft.com/office/powerpoint/2010/main" val="51404155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0000"/>
                </a:solidFill>
              </a:rPr>
              <a:t>(6) </a:t>
            </a:r>
            <a:r>
              <a:rPr lang="en-GB" dirty="0"/>
              <a:t>MOOCs</a:t>
            </a:r>
            <a:endParaRPr lang="en-GB" dirty="0">
              <a:solidFill>
                <a:srgbClr val="FF0000"/>
              </a:solidFill>
            </a:endParaRPr>
          </a:p>
        </p:txBody>
      </p:sp>
      <p:sp>
        <p:nvSpPr>
          <p:cNvPr id="3" name="Content Placeholder 2"/>
          <p:cNvSpPr>
            <a:spLocks noGrp="1"/>
          </p:cNvSpPr>
          <p:nvPr>
            <p:ph idx="1"/>
          </p:nvPr>
        </p:nvSpPr>
        <p:spPr/>
        <p:txBody>
          <a:bodyPr/>
          <a:lstStyle/>
          <a:p>
            <a:pPr marL="0" indent="0">
              <a:buNone/>
            </a:pPr>
            <a:r>
              <a:rPr lang="en-GB" dirty="0"/>
              <a:t>To evidence this you can </a:t>
            </a:r>
          </a:p>
          <a:p>
            <a:r>
              <a:rPr lang="en-GB" dirty="0"/>
              <a:t>Save any notes you take </a:t>
            </a:r>
          </a:p>
          <a:p>
            <a:r>
              <a:rPr lang="en-GB" dirty="0"/>
              <a:t>Take and save a screenshot of completed modules or the completed course</a:t>
            </a:r>
          </a:p>
          <a:p>
            <a:r>
              <a:rPr lang="en-GB" dirty="0">
                <a:solidFill>
                  <a:srgbClr val="7030A0"/>
                </a:solidFill>
              </a:rPr>
              <a:t>Save it as part of this powerpoint or if there is a downloadable certificate save as ‘Business Studies MOOC’ on your application</a:t>
            </a:r>
          </a:p>
        </p:txBody>
      </p:sp>
    </p:spTree>
    <p:extLst>
      <p:ext uri="{BB962C8B-B14F-4D97-AF65-F5344CB8AC3E}">
        <p14:creationId xmlns:p14="http://schemas.microsoft.com/office/powerpoint/2010/main" val="4205938294"/>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739"/>
            <a:ext cx="8915400" cy="1143000"/>
          </a:xfrm>
        </p:spPr>
        <p:txBody>
          <a:bodyPr/>
          <a:lstStyle/>
          <a:p>
            <a:r>
              <a:rPr lang="en-GB" dirty="0">
                <a:solidFill>
                  <a:srgbClr val="FF0000"/>
                </a:solidFill>
                <a:latin typeface="Bliss 2 Regular" panose="02000506030000020004" pitchFamily="50" charset="0"/>
              </a:rPr>
              <a:t>(7) </a:t>
            </a:r>
            <a:r>
              <a:rPr lang="en-US" dirty="0"/>
              <a:t>Generic to Brand </a:t>
            </a:r>
          </a:p>
        </p:txBody>
      </p:sp>
      <p:sp>
        <p:nvSpPr>
          <p:cNvPr id="4" name="Rounded Rectangle 3"/>
          <p:cNvSpPr/>
          <p:nvPr/>
        </p:nvSpPr>
        <p:spPr>
          <a:xfrm>
            <a:off x="4295800" y="1052736"/>
            <a:ext cx="316835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Target Market: </a:t>
            </a:r>
          </a:p>
        </p:txBody>
      </p:sp>
      <p:sp>
        <p:nvSpPr>
          <p:cNvPr id="5" name="Rounded Rectangle 4"/>
          <p:cNvSpPr/>
          <p:nvPr/>
        </p:nvSpPr>
        <p:spPr>
          <a:xfrm>
            <a:off x="4295800" y="1556792"/>
            <a:ext cx="3168352" cy="4320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Brand Name: </a:t>
            </a:r>
          </a:p>
        </p:txBody>
      </p:sp>
      <p:sp>
        <p:nvSpPr>
          <p:cNvPr id="6" name="Rounded Rectangle 5"/>
          <p:cNvSpPr/>
          <p:nvPr/>
        </p:nvSpPr>
        <p:spPr>
          <a:xfrm>
            <a:off x="7968208" y="908720"/>
            <a:ext cx="2664296" cy="18638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Slogan:</a:t>
            </a:r>
          </a:p>
          <a:p>
            <a:endParaRPr lang="en-US" dirty="0"/>
          </a:p>
          <a:p>
            <a:endParaRPr lang="en-US" dirty="0"/>
          </a:p>
          <a:p>
            <a:endParaRPr lang="en-US" dirty="0"/>
          </a:p>
          <a:p>
            <a:endParaRPr lang="en-US" dirty="0"/>
          </a:p>
          <a:p>
            <a:endParaRPr lang="en-US" dirty="0"/>
          </a:p>
        </p:txBody>
      </p:sp>
      <p:sp>
        <p:nvSpPr>
          <p:cNvPr id="7" name="Rounded Rectangle 6"/>
          <p:cNvSpPr/>
          <p:nvPr/>
        </p:nvSpPr>
        <p:spPr>
          <a:xfrm>
            <a:off x="7896200" y="2996952"/>
            <a:ext cx="2736304" cy="33843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Extra space for ideas to create a strong brand: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Rounded Rectangle 7"/>
          <p:cNvSpPr/>
          <p:nvPr/>
        </p:nvSpPr>
        <p:spPr>
          <a:xfrm>
            <a:off x="4223792" y="3861048"/>
            <a:ext cx="3312368" cy="25202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Brand Logo:</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Rounded Rectangle 8"/>
          <p:cNvSpPr/>
          <p:nvPr/>
        </p:nvSpPr>
        <p:spPr>
          <a:xfrm>
            <a:off x="1343472" y="1484784"/>
            <a:ext cx="2664296" cy="489654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dirty="0"/>
              <a:t>Describe or draw the packaging:</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 name="Picture 9"/>
          <p:cNvPicPr>
            <a:picLocks noChangeAspect="1"/>
          </p:cNvPicPr>
          <p:nvPr/>
        </p:nvPicPr>
        <p:blipFill>
          <a:blip r:embed="rId2"/>
          <a:stretch>
            <a:fillRect/>
          </a:stretch>
        </p:blipFill>
        <p:spPr>
          <a:xfrm>
            <a:off x="4799856" y="2026448"/>
            <a:ext cx="2160240" cy="1784166"/>
          </a:xfrm>
          <a:prstGeom prst="rect">
            <a:avLst/>
          </a:prstGeom>
        </p:spPr>
      </p:pic>
      <p:sp>
        <p:nvSpPr>
          <p:cNvPr id="11" name="TextBox 10"/>
          <p:cNvSpPr txBox="1"/>
          <p:nvPr/>
        </p:nvSpPr>
        <p:spPr>
          <a:xfrm>
            <a:off x="1441898" y="6498670"/>
            <a:ext cx="9334622" cy="338554"/>
          </a:xfrm>
          <a:prstGeom prst="rect">
            <a:avLst/>
          </a:prstGeom>
          <a:noFill/>
        </p:spPr>
        <p:txBody>
          <a:bodyPr wrap="square" rtlCol="0">
            <a:spAutoFit/>
          </a:bodyPr>
          <a:lstStyle/>
          <a:p>
            <a:pPr algn="ctr"/>
            <a:r>
              <a:rPr lang="en-GB" sz="1600" dirty="0">
                <a:solidFill>
                  <a:srgbClr val="7030A0"/>
                </a:solidFill>
              </a:rPr>
              <a:t>You can print this slide off to draw on if you like and take a photo of it to upload</a:t>
            </a:r>
          </a:p>
        </p:txBody>
      </p:sp>
    </p:spTree>
    <p:extLst>
      <p:ext uri="{BB962C8B-B14F-4D97-AF65-F5344CB8AC3E}">
        <p14:creationId xmlns:p14="http://schemas.microsoft.com/office/powerpoint/2010/main" val="2517083381"/>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1944" y="980728"/>
            <a:ext cx="5040560" cy="5256584"/>
          </a:xfrm>
          <a:ln w="38100" cmpd="sng">
            <a:solidFill>
              <a:schemeClr val="tx1"/>
            </a:solidFill>
          </a:ln>
        </p:spPr>
        <p:txBody>
          <a:bodyPr/>
          <a:lstStyle/>
          <a:p>
            <a:r>
              <a:rPr lang="en-US" dirty="0"/>
              <a:t>Summary of article here</a:t>
            </a:r>
          </a:p>
        </p:txBody>
      </p:sp>
      <p:sp>
        <p:nvSpPr>
          <p:cNvPr id="3" name="Title 1"/>
          <p:cNvSpPr txBox="1">
            <a:spLocks/>
          </p:cNvSpPr>
          <p:nvPr/>
        </p:nvSpPr>
        <p:spPr>
          <a:xfrm>
            <a:off x="1343472" y="1196752"/>
            <a:ext cx="4025652" cy="4954562"/>
          </a:xfrm>
          <a:prstGeom prst="rect">
            <a:avLst/>
          </a:prstGeom>
          <a:ln w="57150" cmpd="sng">
            <a:solidFill>
              <a:schemeClr val="tx1"/>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SCREENSHOT OF ARTICLE HEADLINE</a:t>
            </a:r>
          </a:p>
          <a:p>
            <a:r>
              <a:rPr lang="en-US" dirty="0"/>
              <a:t>here</a:t>
            </a:r>
          </a:p>
        </p:txBody>
      </p:sp>
      <p:sp>
        <p:nvSpPr>
          <p:cNvPr id="4" name="Title 1"/>
          <p:cNvSpPr txBox="1">
            <a:spLocks/>
          </p:cNvSpPr>
          <p:nvPr/>
        </p:nvSpPr>
        <p:spPr>
          <a:xfrm>
            <a:off x="1559496" y="-6658"/>
            <a:ext cx="8915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rgbClr val="FF0000"/>
                </a:solidFill>
              </a:rPr>
              <a:t>(8) </a:t>
            </a:r>
            <a:r>
              <a:rPr lang="en-GB" sz="3600" dirty="0"/>
              <a:t>BBC News Article</a:t>
            </a:r>
          </a:p>
        </p:txBody>
      </p:sp>
      <p:sp>
        <p:nvSpPr>
          <p:cNvPr id="5" name="TextBox 4"/>
          <p:cNvSpPr txBox="1"/>
          <p:nvPr/>
        </p:nvSpPr>
        <p:spPr>
          <a:xfrm>
            <a:off x="1271464" y="6273224"/>
            <a:ext cx="9649072" cy="584776"/>
          </a:xfrm>
          <a:prstGeom prst="rect">
            <a:avLst/>
          </a:prstGeom>
          <a:noFill/>
        </p:spPr>
        <p:txBody>
          <a:bodyPr wrap="square" rtlCol="0">
            <a:spAutoFit/>
          </a:bodyPr>
          <a:lstStyle/>
          <a:p>
            <a:pPr algn="ctr"/>
            <a:r>
              <a:rPr lang="en-GB" sz="1600" dirty="0">
                <a:solidFill>
                  <a:srgbClr val="7030A0"/>
                </a:solidFill>
              </a:rPr>
              <a:t>Save your answers as part of this </a:t>
            </a:r>
            <a:r>
              <a:rPr lang="en-GB" sz="1600" dirty="0" err="1">
                <a:solidFill>
                  <a:srgbClr val="7030A0"/>
                </a:solidFill>
              </a:rPr>
              <a:t>powerpoint</a:t>
            </a:r>
            <a:r>
              <a:rPr lang="en-GB" sz="1600" dirty="0">
                <a:solidFill>
                  <a:srgbClr val="7030A0"/>
                </a:solidFill>
              </a:rPr>
              <a:t> &amp; copy the template as many times as you need. You  may change the size and shape of the boxes above to accommodate for your screenshot</a:t>
            </a:r>
          </a:p>
        </p:txBody>
      </p:sp>
    </p:spTree>
    <p:extLst>
      <p:ext uri="{BB962C8B-B14F-4D97-AF65-F5344CB8AC3E}">
        <p14:creationId xmlns:p14="http://schemas.microsoft.com/office/powerpoint/2010/main" val="1243662980"/>
      </p:ext>
    </p:extLst>
  </p:cSld>
  <p:clrMapOvr>
    <a:masterClrMapping/>
  </p:clrMapOvr>
  <p:transition>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16632"/>
            <a:ext cx="8915400" cy="1143000"/>
          </a:xfrm>
        </p:spPr>
        <p:txBody>
          <a:bodyPr>
            <a:normAutofit fontScale="90000"/>
          </a:bodyPr>
          <a:lstStyle/>
          <a:p>
            <a:r>
              <a:rPr lang="en-US" dirty="0">
                <a:solidFill>
                  <a:srgbClr val="FF0000"/>
                </a:solidFill>
              </a:rPr>
              <a:t>(9) </a:t>
            </a:r>
            <a:r>
              <a:rPr lang="en-GB" dirty="0"/>
              <a:t>Top Trump Example and Template</a:t>
            </a:r>
          </a:p>
        </p:txBody>
      </p:sp>
      <p:grpSp>
        <p:nvGrpSpPr>
          <p:cNvPr id="3" name="Group 2"/>
          <p:cNvGrpSpPr/>
          <p:nvPr/>
        </p:nvGrpSpPr>
        <p:grpSpPr>
          <a:xfrm>
            <a:off x="6023993" y="1124744"/>
            <a:ext cx="4751211" cy="5617210"/>
            <a:chOff x="4880992" y="1124744"/>
            <a:chExt cx="4751211" cy="5617210"/>
          </a:xfrm>
        </p:grpSpPr>
        <p:sp>
          <p:nvSpPr>
            <p:cNvPr id="4" name="Rectangle 3"/>
            <p:cNvSpPr/>
            <p:nvPr/>
          </p:nvSpPr>
          <p:spPr>
            <a:xfrm>
              <a:off x="4880992" y="1124744"/>
              <a:ext cx="4751211" cy="5321829"/>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4"/>
            <p:cNvSpPr/>
            <p:nvPr/>
          </p:nvSpPr>
          <p:spPr>
            <a:xfrm>
              <a:off x="5798214" y="1243276"/>
              <a:ext cx="2861733" cy="183356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Box 5"/>
            <p:cNvSpPr txBox="1"/>
            <p:nvPr/>
          </p:nvSpPr>
          <p:spPr>
            <a:xfrm>
              <a:off x="6476959" y="1959238"/>
              <a:ext cx="1492791" cy="369332"/>
            </a:xfrm>
            <a:prstGeom prst="rect">
              <a:avLst/>
            </a:prstGeom>
            <a:noFill/>
          </p:spPr>
          <p:txBody>
            <a:bodyPr wrap="none" rtlCol="0">
              <a:spAutoFit/>
            </a:bodyPr>
            <a:lstStyle/>
            <a:p>
              <a:r>
                <a:rPr lang="en-GB" dirty="0"/>
                <a:t>Business Logo</a:t>
              </a:r>
            </a:p>
          </p:txBody>
        </p:sp>
        <p:sp>
          <p:nvSpPr>
            <p:cNvPr id="7" name="TextBox 6"/>
            <p:cNvSpPr txBox="1"/>
            <p:nvPr/>
          </p:nvSpPr>
          <p:spPr>
            <a:xfrm>
              <a:off x="4953000" y="3140968"/>
              <a:ext cx="4439356" cy="3600986"/>
            </a:xfrm>
            <a:prstGeom prst="rect">
              <a:avLst/>
            </a:prstGeom>
            <a:noFill/>
          </p:spPr>
          <p:txBody>
            <a:bodyPr wrap="square" rtlCol="0">
              <a:spAutoFit/>
            </a:bodyPr>
            <a:lstStyle/>
            <a:p>
              <a:pPr algn="ctr"/>
              <a:r>
                <a:rPr lang="en-GB" sz="1400" b="1" u="sng" dirty="0"/>
                <a:t>Overview of the Business</a:t>
              </a:r>
            </a:p>
            <a:p>
              <a:endParaRPr lang="en-GB" sz="1400" dirty="0"/>
            </a:p>
            <a:p>
              <a:endParaRPr lang="en-GB" sz="1400" dirty="0"/>
            </a:p>
            <a:p>
              <a:endParaRPr lang="en-GB" sz="1400" dirty="0"/>
            </a:p>
            <a:p>
              <a:endParaRPr lang="en-GB" sz="1400" dirty="0"/>
            </a:p>
            <a:p>
              <a:endParaRPr lang="en-GB" sz="1400" dirty="0"/>
            </a:p>
            <a:p>
              <a:r>
                <a:rPr lang="en-GB" sz="1400" b="1" dirty="0"/>
                <a:t>Country of Origin:</a:t>
              </a:r>
            </a:p>
            <a:p>
              <a:r>
                <a:rPr lang="en-GB" sz="1400" b="1" dirty="0"/>
                <a:t>Purpose:</a:t>
              </a:r>
            </a:p>
            <a:p>
              <a:r>
                <a:rPr lang="en-GB" sz="1400" b="1" dirty="0"/>
                <a:t>Sector:</a:t>
              </a:r>
            </a:p>
            <a:p>
              <a:r>
                <a:rPr lang="en-GB" sz="1400" b="1" dirty="0"/>
                <a:t>Scope of Activities:</a:t>
              </a:r>
            </a:p>
            <a:p>
              <a:r>
                <a:rPr lang="en-GB" sz="1400" b="1" dirty="0"/>
                <a:t>Aims of the organisation/mission statement:</a:t>
              </a:r>
            </a:p>
            <a:p>
              <a:r>
                <a:rPr lang="en-GB" sz="1400" b="1" dirty="0"/>
                <a:t>Size of Business: </a:t>
              </a:r>
              <a:r>
                <a:rPr lang="en-GB" sz="1400" i="1" dirty="0"/>
                <a:t>(e.g. employees, number of countries</a:t>
              </a:r>
              <a:r>
                <a:rPr lang="en-GB" sz="1400" b="1" dirty="0"/>
                <a:t>)</a:t>
              </a:r>
            </a:p>
            <a:p>
              <a:r>
                <a:rPr lang="en-GB" sz="1400" b="1" dirty="0"/>
                <a:t>Type of Ownership</a:t>
              </a:r>
            </a:p>
            <a:p>
              <a:r>
                <a:rPr lang="en-GB" sz="1400" b="1" dirty="0"/>
                <a:t>Share Price (where appropriate):</a:t>
              </a:r>
            </a:p>
            <a:p>
              <a:r>
                <a:rPr lang="en-GB" sz="1400" b="1" dirty="0"/>
                <a:t>Revenue/Profit 2019:</a:t>
              </a:r>
            </a:p>
            <a:p>
              <a:endParaRPr lang="en-GB" dirty="0"/>
            </a:p>
          </p:txBody>
        </p:sp>
      </p:grpSp>
      <p:sp>
        <p:nvSpPr>
          <p:cNvPr id="8" name="Rectangle 7"/>
          <p:cNvSpPr/>
          <p:nvPr/>
        </p:nvSpPr>
        <p:spPr>
          <a:xfrm>
            <a:off x="1271465" y="1124745"/>
            <a:ext cx="4751211" cy="5321829"/>
          </a:xfrm>
          <a:prstGeom prst="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p:cNvSpPr/>
          <p:nvPr/>
        </p:nvSpPr>
        <p:spPr>
          <a:xfrm>
            <a:off x="2610609" y="1243276"/>
            <a:ext cx="2036233" cy="1376362"/>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TextBox 9"/>
          <p:cNvSpPr txBox="1"/>
          <p:nvPr/>
        </p:nvSpPr>
        <p:spPr>
          <a:xfrm>
            <a:off x="1454908" y="2636572"/>
            <a:ext cx="4439356" cy="3831818"/>
          </a:xfrm>
          <a:prstGeom prst="rect">
            <a:avLst/>
          </a:prstGeom>
          <a:noFill/>
        </p:spPr>
        <p:txBody>
          <a:bodyPr wrap="square" rtlCol="0">
            <a:spAutoFit/>
          </a:bodyPr>
          <a:lstStyle/>
          <a:p>
            <a:pPr algn="ctr"/>
            <a:r>
              <a:rPr lang="en-GB" sz="1350" b="1" u="sng" dirty="0"/>
              <a:t>Overview of the Business</a:t>
            </a:r>
          </a:p>
          <a:p>
            <a:r>
              <a:rPr lang="en-GB" sz="1350" dirty="0"/>
              <a:t>Apple is global technology company that designs, develops and sells consumer electronics, computer software and online services. They are one of the four biggest companies in the world. </a:t>
            </a:r>
          </a:p>
          <a:p>
            <a:endParaRPr lang="en-GB" sz="1350" dirty="0"/>
          </a:p>
          <a:p>
            <a:r>
              <a:rPr lang="en-GB" sz="1350" b="1" dirty="0"/>
              <a:t>Country of Origin</a:t>
            </a:r>
            <a:r>
              <a:rPr lang="en-GB" sz="1350" dirty="0"/>
              <a:t>: California, USA</a:t>
            </a:r>
          </a:p>
          <a:p>
            <a:r>
              <a:rPr lang="en-GB" sz="1350" b="1" dirty="0"/>
              <a:t>Purpose: </a:t>
            </a:r>
            <a:r>
              <a:rPr lang="en-GB" sz="1350" dirty="0"/>
              <a:t>Profit Organisation</a:t>
            </a:r>
          </a:p>
          <a:p>
            <a:r>
              <a:rPr lang="en-GB" sz="1350" b="1" dirty="0"/>
              <a:t>Sector: </a:t>
            </a:r>
            <a:r>
              <a:rPr lang="en-GB" sz="1350" dirty="0"/>
              <a:t>Secondary and Tertiary</a:t>
            </a:r>
          </a:p>
          <a:p>
            <a:r>
              <a:rPr lang="en-GB" sz="1350" b="1" dirty="0"/>
              <a:t>Scope of Activities: </a:t>
            </a:r>
            <a:r>
              <a:rPr lang="en-GB" sz="1350" dirty="0"/>
              <a:t>International</a:t>
            </a:r>
          </a:p>
          <a:p>
            <a:r>
              <a:rPr lang="en-GB" sz="1350" b="1" dirty="0"/>
              <a:t>Aims of the business/mission statement: </a:t>
            </a:r>
            <a:r>
              <a:rPr lang="en-GB" sz="1350" dirty="0"/>
              <a:t>To obtain stellar products and services within tight timeframes, at a cost that represents the best possible value to our customers and shareholders</a:t>
            </a:r>
            <a:endParaRPr lang="en-GB" sz="1350" b="1" dirty="0"/>
          </a:p>
          <a:p>
            <a:r>
              <a:rPr lang="en-GB" sz="1350" b="1" dirty="0"/>
              <a:t>Type of Ownership: </a:t>
            </a:r>
            <a:r>
              <a:rPr lang="en-GB" sz="1350" dirty="0"/>
              <a:t>Public Limited Company (</a:t>
            </a:r>
            <a:r>
              <a:rPr lang="en-GB" sz="1350" dirty="0" err="1"/>
              <a:t>Inc</a:t>
            </a:r>
            <a:r>
              <a:rPr lang="en-GB" sz="1350" dirty="0"/>
              <a:t> in USA)</a:t>
            </a:r>
          </a:p>
          <a:p>
            <a:r>
              <a:rPr lang="en-GB" sz="1350" b="1" dirty="0"/>
              <a:t>Share Price (where appropriate): </a:t>
            </a:r>
            <a:r>
              <a:rPr lang="en-GB" sz="1350" dirty="0"/>
              <a:t>$279 for 1 share</a:t>
            </a:r>
          </a:p>
          <a:p>
            <a:r>
              <a:rPr lang="en-GB" sz="1350" b="1" dirty="0"/>
              <a:t>Revenue/Profit 2019: </a:t>
            </a:r>
            <a:r>
              <a:rPr lang="en-GB" sz="1350" dirty="0"/>
              <a:t>$64bn in revenue for Q4 2019</a:t>
            </a:r>
          </a:p>
          <a:p>
            <a:endParaRPr lang="en-GB" sz="1350" dirty="0"/>
          </a:p>
        </p:txBody>
      </p:sp>
      <p:pic>
        <p:nvPicPr>
          <p:cNvPr id="11" name="Picture 10" descr="knowledge_graph_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4567" y="1362340"/>
            <a:ext cx="1233664" cy="1138767"/>
          </a:xfrm>
          <a:prstGeom prst="rect">
            <a:avLst/>
          </a:prstGeom>
        </p:spPr>
      </p:pic>
      <p:sp>
        <p:nvSpPr>
          <p:cNvPr id="12" name="TextBox 11"/>
          <p:cNvSpPr txBox="1"/>
          <p:nvPr/>
        </p:nvSpPr>
        <p:spPr>
          <a:xfrm>
            <a:off x="1441898" y="6498670"/>
            <a:ext cx="9906000" cy="338554"/>
          </a:xfrm>
          <a:prstGeom prst="rect">
            <a:avLst/>
          </a:prstGeom>
          <a:noFill/>
        </p:spPr>
        <p:txBody>
          <a:bodyPr wrap="square" rtlCol="0">
            <a:spAutoFit/>
          </a:bodyPr>
          <a:lstStyle/>
          <a:p>
            <a:pPr algn="ctr"/>
            <a:r>
              <a:rPr lang="en-GB" sz="1600" dirty="0">
                <a:solidFill>
                  <a:srgbClr val="7030A0"/>
                </a:solidFill>
              </a:rPr>
              <a:t>Edit your findings into </a:t>
            </a:r>
            <a:r>
              <a:rPr lang="en-GB" sz="1600" dirty="0" err="1">
                <a:solidFill>
                  <a:srgbClr val="7030A0"/>
                </a:solidFill>
              </a:rPr>
              <a:t>powerpoint</a:t>
            </a:r>
            <a:r>
              <a:rPr lang="en-GB" sz="1600" dirty="0">
                <a:solidFill>
                  <a:srgbClr val="7030A0"/>
                </a:solidFill>
              </a:rPr>
              <a:t> &amp; copy the template as many times as you need </a:t>
            </a:r>
          </a:p>
        </p:txBody>
      </p:sp>
    </p:spTree>
    <p:extLst>
      <p:ext uri="{BB962C8B-B14F-4D97-AF65-F5344CB8AC3E}">
        <p14:creationId xmlns:p14="http://schemas.microsoft.com/office/powerpoint/2010/main" val="1637232093"/>
      </p:ext>
    </p:extLst>
  </p:cSld>
  <p:clrMapOvr>
    <a:masterClrMapping/>
  </p:clrMapOvr>
  <p:transition>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Bliss 2 Regular" panose="02000506030000020004" pitchFamily="50" charset="0"/>
              </a:rPr>
              <a:t> </a:t>
            </a:r>
            <a:r>
              <a:rPr lang="en-GB" dirty="0">
                <a:solidFill>
                  <a:srgbClr val="FF0000"/>
                </a:solidFill>
                <a:latin typeface="Bliss 2 Regular" panose="02000506030000020004" pitchFamily="50" charset="0"/>
              </a:rPr>
              <a:t>(10)</a:t>
            </a:r>
            <a:r>
              <a:rPr lang="en-GB" dirty="0">
                <a:solidFill>
                  <a:srgbClr val="FF0000"/>
                </a:solidFill>
              </a:rPr>
              <a:t> </a:t>
            </a:r>
            <a:r>
              <a:rPr lang="en-GB" dirty="0">
                <a:latin typeface="Bliss 2 Regular" panose="02000506030000020004" pitchFamily="50" charset="0"/>
              </a:rPr>
              <a:t>500 word report on your chosen Entrepreneur</a:t>
            </a:r>
            <a:endParaRPr lang="en-GB" dirty="0">
              <a:solidFill>
                <a:srgbClr val="FF0000"/>
              </a:solidFill>
            </a:endParaRPr>
          </a:p>
        </p:txBody>
      </p:sp>
      <p:sp>
        <p:nvSpPr>
          <p:cNvPr id="3" name="Content Placeholder 2"/>
          <p:cNvSpPr>
            <a:spLocks noGrp="1"/>
          </p:cNvSpPr>
          <p:nvPr>
            <p:ph idx="1"/>
          </p:nvPr>
        </p:nvSpPr>
        <p:spPr/>
        <p:txBody>
          <a:bodyPr>
            <a:normAutofit/>
          </a:bodyPr>
          <a:lstStyle/>
          <a:p>
            <a:pPr marL="0" indent="0">
              <a:buNone/>
            </a:pPr>
            <a:endParaRPr lang="en-GB" sz="1800" dirty="0"/>
          </a:p>
          <a:p>
            <a:pPr marL="0" indent="0">
              <a:buNone/>
            </a:pPr>
            <a:r>
              <a:rPr lang="en-GB" sz="1800" dirty="0"/>
              <a:t>Upload your report into your locker as a word document and save it as the name of your chosen Entrepreneur, e.g. “Report on Jeff Bezos”</a:t>
            </a:r>
          </a:p>
          <a:p>
            <a:endParaRPr lang="en-GB" sz="1800" dirty="0"/>
          </a:p>
          <a:p>
            <a:pPr marL="0" indent="0">
              <a:buNone/>
            </a:pPr>
            <a:r>
              <a:rPr lang="en-GB" sz="1800" dirty="0"/>
              <a:t>Remember to include:</a:t>
            </a:r>
          </a:p>
          <a:p>
            <a:pPr marL="171450" indent="-171450">
              <a:buFont typeface="Arial"/>
              <a:buChar char="•"/>
            </a:pPr>
            <a:r>
              <a:rPr lang="en-US" sz="1800" dirty="0"/>
              <a:t>Background information on the entrepreneur - e.g. when were they born, where are they from, etc.</a:t>
            </a:r>
          </a:p>
          <a:p>
            <a:pPr marL="171450" indent="-171450">
              <a:buFont typeface="Arial"/>
              <a:buChar char="•"/>
            </a:pPr>
            <a:r>
              <a:rPr lang="en-US" sz="1800" dirty="0"/>
              <a:t>What is their business about?</a:t>
            </a:r>
          </a:p>
          <a:p>
            <a:pPr marL="171450" indent="-171450">
              <a:buFont typeface="Arial"/>
              <a:buChar char="•"/>
            </a:pPr>
            <a:r>
              <a:rPr lang="en-US" sz="1800" dirty="0"/>
              <a:t>How did their business start off?</a:t>
            </a:r>
          </a:p>
          <a:p>
            <a:pPr marL="171450" indent="-171450">
              <a:buFont typeface="Arial"/>
              <a:buChar char="•"/>
            </a:pPr>
            <a:r>
              <a:rPr lang="en-US" sz="1800" dirty="0"/>
              <a:t>How has their business grown?</a:t>
            </a:r>
          </a:p>
          <a:p>
            <a:pPr marL="171450" indent="-171450">
              <a:buFont typeface="Arial"/>
              <a:buChar char="•"/>
            </a:pPr>
            <a:r>
              <a:rPr lang="en-US" sz="1800" dirty="0"/>
              <a:t>What is their net worth?</a:t>
            </a:r>
          </a:p>
          <a:p>
            <a:pPr marL="171450" indent="-171450">
              <a:buFont typeface="Arial"/>
              <a:buChar char="•"/>
            </a:pPr>
            <a:r>
              <a:rPr lang="en-US" sz="1800" dirty="0"/>
              <a:t>What are their future business plans?</a:t>
            </a:r>
          </a:p>
          <a:p>
            <a:pPr marL="171450" indent="-171450">
              <a:buFont typeface="Arial"/>
              <a:buChar char="•"/>
            </a:pPr>
            <a:r>
              <a:rPr lang="en-US" sz="1800" dirty="0"/>
              <a:t>Anything else</a:t>
            </a:r>
          </a:p>
          <a:p>
            <a:pPr marL="0" indent="0">
              <a:buNone/>
            </a:pPr>
            <a:endParaRPr lang="en-GB" sz="1400" dirty="0"/>
          </a:p>
        </p:txBody>
      </p:sp>
    </p:spTree>
    <p:extLst>
      <p:ext uri="{BB962C8B-B14F-4D97-AF65-F5344CB8AC3E}">
        <p14:creationId xmlns:p14="http://schemas.microsoft.com/office/powerpoint/2010/main" val="277669113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units will you be studying?</a:t>
            </a:r>
          </a:p>
        </p:txBody>
      </p:sp>
      <p:pic>
        <p:nvPicPr>
          <p:cNvPr id="6" name="Picture 5">
            <a:extLst>
              <a:ext uri="{FF2B5EF4-FFF2-40B4-BE49-F238E27FC236}">
                <a16:creationId xmlns:a16="http://schemas.microsoft.com/office/drawing/2014/main" id="{6551C8F1-D100-4336-7F5D-8C56AC7A3CDF}"/>
              </a:ext>
            </a:extLst>
          </p:cNvPr>
          <p:cNvPicPr>
            <a:picLocks noChangeAspect="1"/>
          </p:cNvPicPr>
          <p:nvPr/>
        </p:nvPicPr>
        <p:blipFill rotWithShape="1">
          <a:blip r:embed="rId2"/>
          <a:srcRect l="35303" t="31111" r="20303" b="28619"/>
          <a:stretch/>
        </p:blipFill>
        <p:spPr>
          <a:xfrm>
            <a:off x="1209964" y="1276062"/>
            <a:ext cx="10021454" cy="5113336"/>
          </a:xfrm>
          <a:prstGeom prst="rect">
            <a:avLst/>
          </a:prstGeom>
        </p:spPr>
      </p:pic>
    </p:spTree>
    <p:extLst>
      <p:ext uri="{BB962C8B-B14F-4D97-AF65-F5344CB8AC3E}">
        <p14:creationId xmlns:p14="http://schemas.microsoft.com/office/powerpoint/2010/main" val="353206083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will you be graded in Applied Business?</a:t>
            </a:r>
          </a:p>
        </p:txBody>
      </p:sp>
      <p:pic>
        <p:nvPicPr>
          <p:cNvPr id="7" name="Picture 6">
            <a:extLst>
              <a:ext uri="{FF2B5EF4-FFF2-40B4-BE49-F238E27FC236}">
                <a16:creationId xmlns:a16="http://schemas.microsoft.com/office/drawing/2014/main" id="{BAE88558-A5D9-1955-270C-820A6B8386B4}"/>
              </a:ext>
            </a:extLst>
          </p:cNvPr>
          <p:cNvPicPr>
            <a:picLocks noChangeAspect="1"/>
          </p:cNvPicPr>
          <p:nvPr/>
        </p:nvPicPr>
        <p:blipFill rotWithShape="1">
          <a:blip r:embed="rId2"/>
          <a:srcRect l="34469" t="49338" r="19091" b="31179"/>
          <a:stretch/>
        </p:blipFill>
        <p:spPr>
          <a:xfrm>
            <a:off x="951258" y="2022764"/>
            <a:ext cx="10289483" cy="2428306"/>
          </a:xfrm>
          <a:prstGeom prst="rect">
            <a:avLst/>
          </a:prstGeom>
        </p:spPr>
      </p:pic>
    </p:spTree>
    <p:extLst>
      <p:ext uri="{BB962C8B-B14F-4D97-AF65-F5344CB8AC3E}">
        <p14:creationId xmlns:p14="http://schemas.microsoft.com/office/powerpoint/2010/main" val="292164042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Skills</a:t>
            </a:r>
          </a:p>
        </p:txBody>
      </p:sp>
      <p:sp>
        <p:nvSpPr>
          <p:cNvPr id="3" name="Content Placeholder 2"/>
          <p:cNvSpPr>
            <a:spLocks noGrp="1"/>
          </p:cNvSpPr>
          <p:nvPr>
            <p:ph idx="1"/>
          </p:nvPr>
        </p:nvSpPr>
        <p:spPr/>
        <p:txBody>
          <a:bodyPr>
            <a:normAutofit fontScale="92500" lnSpcReduction="20000"/>
          </a:bodyPr>
          <a:lstStyle/>
          <a:p>
            <a:r>
              <a:rPr lang="en-GB" dirty="0"/>
              <a:t>Literacy</a:t>
            </a:r>
          </a:p>
          <a:p>
            <a:r>
              <a:rPr lang="en-GB" dirty="0"/>
              <a:t>Mathematics</a:t>
            </a:r>
          </a:p>
          <a:p>
            <a:r>
              <a:rPr lang="en-GB" dirty="0"/>
              <a:t>Knowledge and Understanding</a:t>
            </a:r>
          </a:p>
          <a:p>
            <a:r>
              <a:rPr lang="en-GB" dirty="0"/>
              <a:t>Application </a:t>
            </a:r>
          </a:p>
          <a:p>
            <a:r>
              <a:rPr lang="en-GB" dirty="0"/>
              <a:t>Analysis </a:t>
            </a:r>
          </a:p>
          <a:p>
            <a:r>
              <a:rPr lang="en-GB" dirty="0"/>
              <a:t>Evaluation</a:t>
            </a:r>
          </a:p>
          <a:p>
            <a:r>
              <a:rPr lang="en-GB" dirty="0"/>
              <a:t>Problem-solving</a:t>
            </a:r>
          </a:p>
          <a:p>
            <a:r>
              <a:rPr lang="en-GB" dirty="0"/>
              <a:t>Interpersonal </a:t>
            </a:r>
          </a:p>
          <a:p>
            <a:r>
              <a:rPr lang="en-GB" dirty="0"/>
              <a:t>Intrapersonal </a:t>
            </a:r>
          </a:p>
        </p:txBody>
      </p:sp>
      <p:pic>
        <p:nvPicPr>
          <p:cNvPr id="4" name="Picture 3"/>
          <p:cNvPicPr>
            <a:picLocks noChangeAspect="1"/>
          </p:cNvPicPr>
          <p:nvPr/>
        </p:nvPicPr>
        <p:blipFill>
          <a:blip r:embed="rId2"/>
          <a:stretch>
            <a:fillRect/>
          </a:stretch>
        </p:blipFill>
        <p:spPr>
          <a:xfrm>
            <a:off x="6388100" y="2452689"/>
            <a:ext cx="4636330" cy="2653792"/>
          </a:xfrm>
          <a:prstGeom prst="rect">
            <a:avLst/>
          </a:prstGeom>
        </p:spPr>
      </p:pic>
    </p:spTree>
    <p:extLst>
      <p:ext uri="{BB962C8B-B14F-4D97-AF65-F5344CB8AC3E}">
        <p14:creationId xmlns:p14="http://schemas.microsoft.com/office/powerpoint/2010/main" val="2525842368"/>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Examples of examination </a:t>
            </a:r>
          </a:p>
        </p:txBody>
      </p:sp>
      <p:sp>
        <p:nvSpPr>
          <p:cNvPr id="3" name="Content Placeholder 2"/>
          <p:cNvSpPr>
            <a:spLocks noGrp="1"/>
          </p:cNvSpPr>
          <p:nvPr>
            <p:ph idx="1"/>
          </p:nvPr>
        </p:nvSpPr>
        <p:spPr>
          <a:xfrm>
            <a:off x="1803862" y="2828077"/>
            <a:ext cx="8584276" cy="1375754"/>
          </a:xfrm>
        </p:spPr>
        <p:txBody>
          <a:bodyPr>
            <a:normAutofit fontScale="92500" lnSpcReduction="10000"/>
          </a:bodyPr>
          <a:lstStyle/>
          <a:p>
            <a:pPr marL="0" indent="0">
              <a:buNone/>
            </a:pPr>
            <a:r>
              <a:rPr lang="en-GB" dirty="0">
                <a:hlinkClick r:id="rId2"/>
              </a:rPr>
              <a:t>https://qualifications.pearson.com/content/dam/pdf/BTEC-Nationals/Business/2016/External-assessments/31463H_Unit_3_Jan_2021.pdf</a:t>
            </a:r>
            <a:r>
              <a:rPr lang="en-GB" dirty="0"/>
              <a:t> </a:t>
            </a:r>
          </a:p>
        </p:txBody>
      </p:sp>
      <p:sp>
        <p:nvSpPr>
          <p:cNvPr id="5" name="TextBox 4"/>
          <p:cNvSpPr txBox="1"/>
          <p:nvPr/>
        </p:nvSpPr>
        <p:spPr>
          <a:xfrm>
            <a:off x="1803862" y="2099758"/>
            <a:ext cx="9458199" cy="523220"/>
          </a:xfrm>
          <a:prstGeom prst="rect">
            <a:avLst/>
          </a:prstGeom>
          <a:noFill/>
        </p:spPr>
        <p:txBody>
          <a:bodyPr wrap="square" rtlCol="0">
            <a:spAutoFit/>
          </a:bodyPr>
          <a:lstStyle/>
          <a:p>
            <a:r>
              <a:rPr lang="en-GB" sz="2800" dirty="0"/>
              <a:t>Unit 3 Personal and Business finance</a:t>
            </a:r>
          </a:p>
        </p:txBody>
      </p:sp>
    </p:spTree>
    <p:extLst>
      <p:ext uri="{BB962C8B-B14F-4D97-AF65-F5344CB8AC3E}">
        <p14:creationId xmlns:p14="http://schemas.microsoft.com/office/powerpoint/2010/main" val="3075202285"/>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GB" dirty="0">
                <a:latin typeface="Bliss 2 Bold"/>
              </a:rPr>
              <a:t>Task 1- The biscuit challenge</a:t>
            </a:r>
          </a:p>
        </p:txBody>
      </p:sp>
      <p:sp>
        <p:nvSpPr>
          <p:cNvPr id="3" name="Content Placeholder 2"/>
          <p:cNvSpPr>
            <a:spLocks noGrp="1"/>
          </p:cNvSpPr>
          <p:nvPr>
            <p:ph idx="1"/>
          </p:nvPr>
        </p:nvSpPr>
        <p:spPr>
          <a:xfrm>
            <a:off x="760614" y="1766456"/>
            <a:ext cx="10670771" cy="4293523"/>
          </a:xfrm>
        </p:spPr>
        <p:txBody>
          <a:bodyPr>
            <a:normAutofit fontScale="85000" lnSpcReduction="10000"/>
          </a:bodyPr>
          <a:lstStyle/>
          <a:p>
            <a:pPr marL="211662" indent="0">
              <a:buNone/>
            </a:pPr>
            <a:r>
              <a:rPr lang="en-GB" b="1" dirty="0">
                <a:solidFill>
                  <a:schemeClr val="accent2"/>
                </a:solidFill>
              </a:rPr>
              <a:t>Design and market a brand-new premium biscuit for Lord Sugar.</a:t>
            </a:r>
            <a:endParaRPr lang="en-GB" dirty="0">
              <a:solidFill>
                <a:schemeClr val="accent2"/>
              </a:solidFill>
            </a:endParaRPr>
          </a:p>
          <a:p>
            <a:pPr marL="211662" indent="0">
              <a:buNone/>
            </a:pPr>
            <a:r>
              <a:rPr lang="en-GB" dirty="0"/>
              <a:t>Decide on what type of biscuit you will be producing and prepare a range of promotional materials that you can use to market your biscuit to potential customers or investors. You may want to include...</a:t>
            </a:r>
          </a:p>
          <a:p>
            <a:r>
              <a:rPr lang="en-GB" b="1" dirty="0">
                <a:solidFill>
                  <a:schemeClr val="accent2"/>
                </a:solidFill>
              </a:rPr>
              <a:t>Name / Logo</a:t>
            </a:r>
          </a:p>
          <a:p>
            <a:r>
              <a:rPr lang="en-GB" b="1" dirty="0">
                <a:solidFill>
                  <a:schemeClr val="accent2"/>
                </a:solidFill>
              </a:rPr>
              <a:t>Prototype packaging</a:t>
            </a:r>
          </a:p>
          <a:p>
            <a:r>
              <a:rPr lang="en-GB" b="1" dirty="0">
                <a:solidFill>
                  <a:schemeClr val="accent2"/>
                </a:solidFill>
              </a:rPr>
              <a:t>Posters</a:t>
            </a:r>
          </a:p>
          <a:p>
            <a:r>
              <a:rPr lang="en-GB" b="1" dirty="0">
                <a:solidFill>
                  <a:schemeClr val="accent2"/>
                </a:solidFill>
              </a:rPr>
              <a:t>TV / Radio / Social Media advertising </a:t>
            </a:r>
          </a:p>
          <a:p>
            <a:pPr marL="211662" indent="0">
              <a:buNone/>
            </a:pPr>
            <a:r>
              <a:rPr lang="en-GB" dirty="0"/>
              <a:t>Be creative with this task, if you want to be the Apprentice you need to stand out from the crowd!</a:t>
            </a:r>
          </a:p>
          <a:p>
            <a:pPr marL="0" indent="0">
              <a:buNone/>
            </a:pPr>
            <a:endParaRPr lang="en-GB" dirty="0"/>
          </a:p>
        </p:txBody>
      </p:sp>
    </p:spTree>
    <p:extLst>
      <p:ext uri="{BB962C8B-B14F-4D97-AF65-F5344CB8AC3E}">
        <p14:creationId xmlns:p14="http://schemas.microsoft.com/office/powerpoint/2010/main" val="1352400860"/>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55125" y="728224"/>
            <a:ext cx="5719158" cy="1569660"/>
          </a:xfrm>
          <a:prstGeom prst="rect">
            <a:avLst/>
          </a:prstGeom>
          <a:solidFill>
            <a:srgbClr val="FFFF00"/>
          </a:solidFill>
        </p:spPr>
        <p:txBody>
          <a:bodyPr wrap="square" rtlCol="0">
            <a:spAutoFit/>
          </a:bodyPr>
          <a:lstStyle/>
          <a:p>
            <a:pPr fontAlgn="base"/>
            <a:r>
              <a:rPr lang="en-US" sz="2400" b="1" dirty="0"/>
              <a:t>Business Idea 1:</a:t>
            </a:r>
            <a:r>
              <a:rPr lang="en-US" sz="2400" dirty="0"/>
              <a:t>​</a:t>
            </a:r>
          </a:p>
          <a:p>
            <a:pPr marL="342900" indent="-342900" fontAlgn="base">
              <a:buFont typeface="+mj-lt"/>
              <a:buAutoNum type="arabicPeriod"/>
            </a:pPr>
            <a:r>
              <a:rPr lang="en-US" sz="2400" dirty="0"/>
              <a:t>Why do you think this product will sell?​</a:t>
            </a:r>
          </a:p>
          <a:p>
            <a:pPr marL="342900" indent="-342900" fontAlgn="base">
              <a:buFont typeface="+mj-lt"/>
              <a:buAutoNum type="arabicPeriod"/>
            </a:pPr>
            <a:r>
              <a:rPr lang="en-US" sz="2400" dirty="0"/>
              <a:t>What makes it unique?​</a:t>
            </a:r>
          </a:p>
          <a:p>
            <a:pPr marL="342900" indent="-342900" fontAlgn="base">
              <a:buFont typeface="+mj-lt"/>
              <a:buAutoNum type="arabicPeriod"/>
            </a:pPr>
            <a:r>
              <a:rPr lang="en-US" sz="2400" dirty="0"/>
              <a:t>Who will you be selling it to (Be Specific)?</a:t>
            </a:r>
          </a:p>
        </p:txBody>
      </p:sp>
      <p:sp>
        <p:nvSpPr>
          <p:cNvPr id="7" name="TextBox 6"/>
          <p:cNvSpPr txBox="1"/>
          <p:nvPr/>
        </p:nvSpPr>
        <p:spPr>
          <a:xfrm>
            <a:off x="5902036" y="2711735"/>
            <a:ext cx="5868785" cy="1569660"/>
          </a:xfrm>
          <a:prstGeom prst="rect">
            <a:avLst/>
          </a:prstGeom>
          <a:solidFill>
            <a:srgbClr val="FAA6F4"/>
          </a:solidFill>
        </p:spPr>
        <p:txBody>
          <a:bodyPr wrap="square" rtlCol="0">
            <a:spAutoFit/>
          </a:bodyPr>
          <a:lstStyle/>
          <a:p>
            <a:pPr fontAlgn="base"/>
            <a:r>
              <a:rPr lang="en-US" sz="2400" b="1" dirty="0"/>
              <a:t>Business Idea 2:</a:t>
            </a:r>
            <a:r>
              <a:rPr lang="en-US" sz="2400" dirty="0"/>
              <a:t>​</a:t>
            </a:r>
          </a:p>
          <a:p>
            <a:pPr fontAlgn="base"/>
            <a:r>
              <a:rPr lang="en-US" sz="2400" dirty="0"/>
              <a:t>Why do you think this product will sell?​</a:t>
            </a:r>
          </a:p>
          <a:p>
            <a:pPr fontAlgn="base"/>
            <a:r>
              <a:rPr lang="en-US" sz="2400" dirty="0"/>
              <a:t>What makes it unique?​</a:t>
            </a:r>
          </a:p>
          <a:p>
            <a:pPr fontAlgn="base"/>
            <a:r>
              <a:rPr lang="en-US" sz="2400" dirty="0"/>
              <a:t>Who will you be selling it to (Be Specific)?</a:t>
            </a:r>
          </a:p>
        </p:txBody>
      </p:sp>
      <p:sp>
        <p:nvSpPr>
          <p:cNvPr id="8" name="TextBox 7"/>
          <p:cNvSpPr txBox="1"/>
          <p:nvPr/>
        </p:nvSpPr>
        <p:spPr>
          <a:xfrm>
            <a:off x="4513810" y="4695246"/>
            <a:ext cx="5860473" cy="1569660"/>
          </a:xfrm>
          <a:prstGeom prst="rect">
            <a:avLst/>
          </a:prstGeom>
          <a:solidFill>
            <a:schemeClr val="accent5">
              <a:lumMod val="20000"/>
              <a:lumOff val="80000"/>
            </a:schemeClr>
          </a:solidFill>
        </p:spPr>
        <p:txBody>
          <a:bodyPr wrap="square" rtlCol="0">
            <a:spAutoFit/>
          </a:bodyPr>
          <a:lstStyle/>
          <a:p>
            <a:pPr fontAlgn="base"/>
            <a:r>
              <a:rPr lang="en-US" sz="2400" b="1" dirty="0"/>
              <a:t>Business Idea 3:</a:t>
            </a:r>
            <a:r>
              <a:rPr lang="en-US" sz="2400" dirty="0"/>
              <a:t>​</a:t>
            </a:r>
          </a:p>
          <a:p>
            <a:pPr fontAlgn="base"/>
            <a:r>
              <a:rPr lang="en-US" sz="2400" dirty="0"/>
              <a:t>Why do you think this product will sell?​</a:t>
            </a:r>
          </a:p>
          <a:p>
            <a:pPr fontAlgn="base"/>
            <a:r>
              <a:rPr lang="en-US" sz="2400" dirty="0"/>
              <a:t>What makes it unique?​</a:t>
            </a:r>
          </a:p>
          <a:p>
            <a:pPr fontAlgn="base"/>
            <a:r>
              <a:rPr lang="en-US" sz="2400" dirty="0"/>
              <a:t>Who will you be selling it to (Be Specific)?</a:t>
            </a:r>
          </a:p>
        </p:txBody>
      </p:sp>
      <p:sp>
        <p:nvSpPr>
          <p:cNvPr id="9" name="TextBox 8"/>
          <p:cNvSpPr txBox="1"/>
          <p:nvPr/>
        </p:nvSpPr>
        <p:spPr>
          <a:xfrm>
            <a:off x="565265" y="2008585"/>
            <a:ext cx="3790604" cy="2677656"/>
          </a:xfrm>
          <a:prstGeom prst="rect">
            <a:avLst/>
          </a:prstGeom>
          <a:noFill/>
          <a:ln w="76200">
            <a:solidFill>
              <a:schemeClr val="tx1"/>
            </a:solidFill>
          </a:ln>
        </p:spPr>
        <p:txBody>
          <a:bodyPr wrap="square" lIns="91440" tIns="45720" rIns="91440" bIns="45720" rtlCol="0" anchor="t">
            <a:spAutoFit/>
          </a:bodyPr>
          <a:lstStyle/>
          <a:p>
            <a:r>
              <a:rPr lang="en-GB" sz="2800" b="1" dirty="0"/>
              <a:t>What: </a:t>
            </a:r>
            <a:r>
              <a:rPr lang="en-GB" sz="2800" dirty="0"/>
              <a:t>Brainstorm 3 business ideas </a:t>
            </a:r>
          </a:p>
          <a:p>
            <a:endParaRPr lang="en-GB" sz="2800" dirty="0"/>
          </a:p>
          <a:p>
            <a:r>
              <a:rPr lang="en-GB" sz="2800" b="1" dirty="0"/>
              <a:t>How: </a:t>
            </a:r>
            <a:r>
              <a:rPr lang="en-GB" sz="2800" dirty="0"/>
              <a:t>Independently </a:t>
            </a:r>
          </a:p>
          <a:p>
            <a:endParaRPr lang="en-GB" sz="2800" dirty="0"/>
          </a:p>
          <a:p>
            <a:r>
              <a:rPr lang="en-GB" sz="2800" b="1" dirty="0"/>
              <a:t>How long: </a:t>
            </a:r>
            <a:r>
              <a:rPr lang="en-GB" sz="2800" dirty="0"/>
              <a:t>6 minutes </a:t>
            </a:r>
          </a:p>
        </p:txBody>
      </p:sp>
      <p:sp>
        <p:nvSpPr>
          <p:cNvPr id="2" name="TextBox 1">
            <a:extLst>
              <a:ext uri="{FF2B5EF4-FFF2-40B4-BE49-F238E27FC236}">
                <a16:creationId xmlns:a16="http://schemas.microsoft.com/office/drawing/2014/main" id="{E08B7578-D155-60C5-7F84-42F787BEF0FA}"/>
              </a:ext>
            </a:extLst>
          </p:cNvPr>
          <p:cNvSpPr txBox="1"/>
          <p:nvPr/>
        </p:nvSpPr>
        <p:spPr>
          <a:xfrm>
            <a:off x="1096241" y="490105"/>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dirty="0">
                <a:cs typeface="Calibri"/>
              </a:rPr>
              <a:t>Task 2</a:t>
            </a:r>
            <a:r>
              <a:rPr lang="en-US" dirty="0">
                <a:cs typeface="Calibri"/>
              </a:rPr>
              <a:t> </a:t>
            </a:r>
          </a:p>
        </p:txBody>
      </p:sp>
    </p:spTree>
    <p:extLst>
      <p:ext uri="{BB962C8B-B14F-4D97-AF65-F5344CB8AC3E}">
        <p14:creationId xmlns:p14="http://schemas.microsoft.com/office/powerpoint/2010/main" val="18809748"/>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22" y="669177"/>
            <a:ext cx="10972800" cy="1891144"/>
          </a:xfrm>
          <a:solidFill>
            <a:srgbClr val="FFFFCC"/>
          </a:solidFill>
          <a:ln w="57150">
            <a:solidFill>
              <a:schemeClr val="tx1"/>
            </a:solidFill>
          </a:ln>
        </p:spPr>
        <p:txBody>
          <a:bodyPr>
            <a:noAutofit/>
          </a:bodyPr>
          <a:lstStyle/>
          <a:p>
            <a:pPr marL="0" indent="0" algn="ctr">
              <a:buNone/>
            </a:pPr>
            <a:r>
              <a:rPr lang="en-GB" sz="2400" b="1" dirty="0"/>
              <a:t>What: </a:t>
            </a:r>
            <a:r>
              <a:rPr lang="en-GB" sz="2400" dirty="0"/>
              <a:t>Pitch your ideas to your group members, then as a group decide on which of the ideas has the most potential, why did you reject the other ideas?  </a:t>
            </a:r>
          </a:p>
          <a:p>
            <a:pPr marL="0" indent="0" algn="ctr">
              <a:buNone/>
            </a:pPr>
            <a:r>
              <a:rPr lang="en-GB" sz="2400" b="1" dirty="0"/>
              <a:t>How: </a:t>
            </a:r>
            <a:r>
              <a:rPr lang="en-GB" sz="2400" dirty="0"/>
              <a:t>In groups</a:t>
            </a:r>
          </a:p>
          <a:p>
            <a:pPr marL="0" indent="0" algn="ctr">
              <a:buNone/>
            </a:pPr>
            <a:r>
              <a:rPr lang="en-GB" sz="2400" b="1" dirty="0"/>
              <a:t>How long:   </a:t>
            </a:r>
            <a:r>
              <a:rPr lang="en-GB" sz="2400" dirty="0"/>
              <a:t>5 minutes         </a:t>
            </a:r>
          </a:p>
        </p:txBody>
      </p:sp>
      <p:sp>
        <p:nvSpPr>
          <p:cNvPr id="4" name="TextBox 3"/>
          <p:cNvSpPr txBox="1"/>
          <p:nvPr/>
        </p:nvSpPr>
        <p:spPr>
          <a:xfrm>
            <a:off x="1953492" y="2784764"/>
            <a:ext cx="8487295" cy="3046988"/>
          </a:xfrm>
          <a:prstGeom prst="rect">
            <a:avLst/>
          </a:prstGeom>
          <a:solidFill>
            <a:schemeClr val="accent5">
              <a:lumMod val="20000"/>
              <a:lumOff val="80000"/>
            </a:schemeClr>
          </a:solidFill>
          <a:ln w="57150">
            <a:solidFill>
              <a:schemeClr val="tx1"/>
            </a:solidFill>
          </a:ln>
        </p:spPr>
        <p:txBody>
          <a:bodyPr wrap="square" rtlCol="0">
            <a:spAutoFit/>
          </a:bodyPr>
          <a:lstStyle/>
          <a:p>
            <a:r>
              <a:rPr lang="en-GB" sz="2400" b="1" dirty="0"/>
              <a:t>Now…</a:t>
            </a:r>
          </a:p>
          <a:p>
            <a:endParaRPr lang="en-GB" sz="2400" dirty="0"/>
          </a:p>
          <a:p>
            <a:r>
              <a:rPr lang="en-GB" sz="2400" dirty="0"/>
              <a:t>Pick a leader, who will be overlooking the marketing activities of the business.</a:t>
            </a:r>
          </a:p>
          <a:p>
            <a:r>
              <a:rPr lang="en-GB" sz="2400" dirty="0"/>
              <a:t>Decide how you will promote your business online/in person. </a:t>
            </a:r>
          </a:p>
          <a:p>
            <a:r>
              <a:rPr lang="en-GB" sz="2400" dirty="0"/>
              <a:t>You must create marketing materials to represent and promote your chosen business. </a:t>
            </a:r>
          </a:p>
          <a:p>
            <a:r>
              <a:rPr lang="en-GB" sz="2400" dirty="0"/>
              <a:t>Each group should have at least 2 different promotion materials.</a:t>
            </a:r>
          </a:p>
        </p:txBody>
      </p:sp>
    </p:spTree>
    <p:extLst>
      <p:ext uri="{BB962C8B-B14F-4D97-AF65-F5344CB8AC3E}">
        <p14:creationId xmlns:p14="http://schemas.microsoft.com/office/powerpoint/2010/main" val="100394868"/>
      </p:ext>
    </p:extLst>
  </p:cSld>
  <p:clrMapOvr>
    <a:masterClrMapping/>
  </p:clrMapOvr>
  <p:transition>
    <p:wipe dir="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raining Day- Monday 4 September 2017 V4.potx" id="{F566D9D0-2539-4176-99DB-6E3156355D67}" vid="{ACC8D6F0-7D36-4DE0-920B-C71664124F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3107</Words>
  <Application>Microsoft Office PowerPoint</Application>
  <PresentationFormat>Widescreen</PresentationFormat>
  <Paragraphs>405</Paragraphs>
  <Slides>29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Bliss 2 Bold</vt:lpstr>
      <vt:lpstr>Bliss 2 ExtraBold</vt:lpstr>
      <vt:lpstr>Bliss 2 Light</vt:lpstr>
      <vt:lpstr>Bliss 2 Regular</vt:lpstr>
      <vt:lpstr>Bliss 2 Regular</vt:lpstr>
      <vt:lpstr>Calibri</vt:lpstr>
      <vt:lpstr>Century Gothic</vt:lpstr>
      <vt:lpstr>Times New Roman</vt:lpstr>
      <vt:lpstr>Wingdings</vt:lpstr>
      <vt:lpstr>1_Office Theme</vt:lpstr>
      <vt:lpstr>Applied Business Taster Session </vt:lpstr>
      <vt:lpstr>Pearson BTEC Level 3 National Extended Certificate in Business Content</vt:lpstr>
      <vt:lpstr>What units will you be studying?</vt:lpstr>
      <vt:lpstr>How will you be graded in Applied Business?</vt:lpstr>
      <vt:lpstr>Key Skills</vt:lpstr>
      <vt:lpstr>Examples of examination </vt:lpstr>
      <vt:lpstr>Task 1- The biscuit challenge</vt:lpstr>
      <vt:lpstr>PowerPoint Presentation</vt:lpstr>
      <vt:lpstr>PowerPoint Presentation</vt:lpstr>
      <vt:lpstr>Activity 1</vt:lpstr>
      <vt:lpstr>What have we learnt from this activity?</vt:lpstr>
      <vt:lpstr>Competition</vt:lpstr>
      <vt:lpstr>Making Choices</vt:lpstr>
      <vt:lpstr>Competition</vt:lpstr>
      <vt:lpstr>Applied Business</vt:lpstr>
      <vt:lpstr>Expectations</vt:lpstr>
      <vt:lpstr>PowerPoint Presentation</vt:lpstr>
      <vt:lpstr>PowerPoint Presentation</vt:lpstr>
      <vt:lpstr>PowerPoint Presentation</vt:lpstr>
      <vt:lpstr>(2) Mixergy Podcast: Bailey’s Blossom</vt:lpstr>
      <vt:lpstr>(2) Mixergy Podcast: Bailey’s Blossom</vt:lpstr>
      <vt:lpstr>(3) Visit Westfield Shopping Centre </vt:lpstr>
      <vt:lpstr>(4) Visit the Museum of Brands</vt:lpstr>
      <vt:lpstr>(5) Visit the BoE</vt:lpstr>
      <vt:lpstr>(6) MOOCs</vt:lpstr>
      <vt:lpstr>(7) Generic to Brand </vt:lpstr>
      <vt:lpstr>Summary of article here</vt:lpstr>
      <vt:lpstr>(9) Top Trump Example and Template</vt:lpstr>
      <vt:lpstr> (10) 500 word report on your chosen Entrepreneur</vt:lpstr>
    </vt:vector>
  </TitlesOfParts>
  <Company>DMHS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Economics Taster Session</dc:title>
  <dc:creator>Ms G Bhajwa</dc:creator>
  <cp:lastModifiedBy>Abdul-Malik Obi</cp:lastModifiedBy>
  <cp:revision>76</cp:revision>
  <dcterms:created xsi:type="dcterms:W3CDTF">2021-06-28T10:58:10Z</dcterms:created>
  <dcterms:modified xsi:type="dcterms:W3CDTF">2024-06-13T14:49:06Z</dcterms:modified>
</cp:coreProperties>
</file>